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6" r:id="rId13"/>
    <p:sldId id="267" r:id="rId14"/>
    <p:sldId id="268"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F8880-8DF9-64B2-CFEB-2523D2FF8129}" v="24" dt="2023-05-02T19:13:03.122"/>
    <p1510:client id="{4C230D35-AD83-4CA9-15AB-5C7A2D6063E2}" v="139" dt="2023-05-02T18:57:10.497"/>
    <p1510:client id="{EA8DEC69-B46F-3AD2-3353-B4F604C42FB9}" v="29" dt="2023-05-10T17:06:12.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660"/>
  </p:normalViewPr>
  <p:slideViewPr>
    <p:cSldViewPr snapToGrid="0">
      <p:cViewPr varScale="1">
        <p:scale>
          <a:sx n="93" d="100"/>
          <a:sy n="93" d="100"/>
        </p:scale>
        <p:origin x="1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5/19/2023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5/19/2023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5/19/2023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5/19/2023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5/19/2023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1537398" y="1248277"/>
            <a:ext cx="9103805" cy="4288366"/>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buNone/>
            </a:pPr>
            <a:endParaRPr lang="en-US" sz="2800" dirty="0">
              <a:latin typeface="Gill Sans MT" panose="020B0502020104020203" pitchFamily="34" charset="0"/>
            </a:endParaRPr>
          </a:p>
        </p:txBody>
      </p:sp>
      <p:sp>
        <p:nvSpPr>
          <p:cNvPr id="4" name="Rectangle 3"/>
          <p:cNvSpPr/>
          <p:nvPr/>
        </p:nvSpPr>
        <p:spPr>
          <a:xfrm>
            <a:off x="11012993" y="1678075"/>
            <a:ext cx="422031" cy="439112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139165" y="5699414"/>
            <a:ext cx="3295859" cy="39352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46026" y="748714"/>
            <a:ext cx="422031" cy="44207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7" name="Rectangle 6"/>
          <p:cNvSpPr/>
          <p:nvPr/>
        </p:nvSpPr>
        <p:spPr>
          <a:xfrm>
            <a:off x="750356" y="716973"/>
            <a:ext cx="3295859" cy="4087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Content Placeholder 2"/>
          <p:cNvSpPr txBox="1">
            <a:spLocks/>
          </p:cNvSpPr>
          <p:nvPr/>
        </p:nvSpPr>
        <p:spPr>
          <a:xfrm>
            <a:off x="2662813" y="1521800"/>
            <a:ext cx="6833558" cy="1070674"/>
          </a:xfrm>
          <a:prstGeom prst="rect">
            <a:avLst/>
          </a:prstGeom>
        </p:spPr>
        <p:txBody>
          <a:bodyPr vert="horz" lIns="91440" tIns="45720" rIns="91440" bIns="45720" rtlCol="0" anchor="t">
            <a:normAutofit fontScale="25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109728" algn="ctr">
              <a:spcBef>
                <a:spcPts val="1800"/>
              </a:spcBef>
            </a:pPr>
            <a:r>
              <a:rPr lang="en-US" sz="4000" b="1" dirty="0">
                <a:solidFill>
                  <a:schemeClr val="tx1"/>
                </a:solidFill>
                <a:latin typeface="+mj-lt"/>
              </a:rPr>
              <a:t>       </a:t>
            </a:r>
          </a:p>
          <a:p>
            <a:pPr marL="109728" algn="ctr">
              <a:spcBef>
                <a:spcPts val="0"/>
              </a:spcBef>
            </a:pPr>
            <a:r>
              <a:rPr lang="en-US" sz="12800" b="1" dirty="0">
                <a:solidFill>
                  <a:schemeClr val="tx1">
                    <a:lumMod val="85000"/>
                    <a:lumOff val="15000"/>
                  </a:schemeClr>
                </a:solidFill>
                <a:latin typeface="+mj-lt"/>
              </a:rPr>
              <a:t>             </a:t>
            </a:r>
            <a:r>
              <a:rPr lang="en-US" sz="14400" b="1" dirty="0">
                <a:solidFill>
                  <a:schemeClr val="tx1">
                    <a:lumMod val="85000"/>
                    <a:lumOff val="15000"/>
                  </a:schemeClr>
                </a:solidFill>
                <a:latin typeface="+mj-lt"/>
              </a:rPr>
              <a:t>Program </a:t>
            </a:r>
          </a:p>
          <a:p>
            <a:pPr marL="109728" algn="ctr">
              <a:spcBef>
                <a:spcPts val="0"/>
              </a:spcBef>
            </a:pPr>
            <a:r>
              <a:rPr lang="en-US" sz="14400" b="1" dirty="0">
                <a:solidFill>
                  <a:schemeClr val="tx1">
                    <a:lumMod val="85000"/>
                    <a:lumOff val="15000"/>
                  </a:schemeClr>
                </a:solidFill>
                <a:latin typeface="+mj-lt"/>
              </a:rPr>
              <a:t>at Neumann University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812" y="2602523"/>
            <a:ext cx="6833559" cy="2682910"/>
          </a:xfrm>
          <a:prstGeom prst="rect">
            <a:avLst/>
          </a:prstGeom>
        </p:spPr>
      </p:pic>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000" b="57273" l="0" r="100000">
                        <a14:foregroundMark x1="56970" y1="45000" x2="56970" y2="45000"/>
                        <a14:foregroundMark x1="69697" y1="37273" x2="69697" y2="37273"/>
                        <a14:foregroundMark x1="16364" y1="33864" x2="16364" y2="33864"/>
                        <a14:foregroundMark x1="60404" y1="38864" x2="60404" y2="38864"/>
                        <a14:foregroundMark x1="61818" y1="34318" x2="61818" y2="34318"/>
                        <a14:foregroundMark x1="58990" y1="34773" x2="58990" y2="34773"/>
                        <a14:foregroundMark x1="55758" y1="35227" x2="55758" y2="35227"/>
                        <a14:foregroundMark x1="56970" y1="25227" x2="56970" y2="25227"/>
                      </a14:backgroundRemoval>
                    </a14:imgEffect>
                  </a14:imgLayer>
                </a14:imgProps>
              </a:ext>
              <a:ext uri="{28A0092B-C50C-407E-A947-70E740481C1C}">
                <a14:useLocalDpi xmlns:a14="http://schemas.microsoft.com/office/drawing/2010/main" val="0"/>
              </a:ext>
            </a:extLst>
          </a:blip>
          <a:srcRect t="20192" b="42445"/>
          <a:stretch/>
        </p:blipFill>
        <p:spPr>
          <a:xfrm>
            <a:off x="4591679" y="1603178"/>
            <a:ext cx="1397138" cy="464007"/>
          </a:xfrm>
          <a:prstGeom prst="rect">
            <a:avLst/>
          </a:prstGeom>
        </p:spPr>
      </p:pic>
      <p:sp>
        <p:nvSpPr>
          <p:cNvPr id="2" name="Rectangle 1"/>
          <p:cNvSpPr/>
          <p:nvPr/>
        </p:nvSpPr>
        <p:spPr>
          <a:xfrm>
            <a:off x="9496372" y="1521800"/>
            <a:ext cx="492369" cy="376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70443" y="1521800"/>
            <a:ext cx="492369" cy="376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250" fill="hold"/>
                                        <p:tgtEl>
                                          <p:spTgt spid="8"/>
                                        </p:tgtEl>
                                        <p:attrNameLst>
                                          <p:attrName>fillcolor</p:attrName>
                                        </p:attrNameLst>
                                      </p:cBhvr>
                                      <p:to>
                                        <a:schemeClr val="hlink"/>
                                      </p:to>
                                    </p:animClr>
                                    <p:set>
                                      <p:cBhvr>
                                        <p:cTn id="7" dur="1250" fill="hold"/>
                                        <p:tgtEl>
                                          <p:spTgt spid="8"/>
                                        </p:tgtEl>
                                        <p:attrNameLst>
                                          <p:attrName>fill.type</p:attrName>
                                        </p:attrNameLst>
                                      </p:cBhvr>
                                      <p:to>
                                        <p:strVal val="solid"/>
                                      </p:to>
                                    </p:set>
                                    <p:set>
                                      <p:cBhvr>
                                        <p:cTn id="8" dur="1250" fill="hold"/>
                                        <p:tgtEl>
                                          <p:spTgt spid="8"/>
                                        </p:tgtEl>
                                        <p:attrNameLst>
                                          <p:attrName>fill.on</p:attrName>
                                        </p:attrNameLst>
                                      </p:cBhvr>
                                      <p:to>
                                        <p:strVal val="true"/>
                                      </p:to>
                                    </p:set>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2479654" y="1226740"/>
            <a:ext cx="7454791" cy="42041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2000" dirty="0">
                <a:solidFill>
                  <a:schemeClr val="tx1"/>
                </a:solidFill>
                <a:latin typeface="Times New Roman" panose="02020603050405020304" pitchFamily="18" charset="0"/>
                <a:cs typeface="Times New Roman" panose="02020603050405020304" pitchFamily="18" charset="0"/>
              </a:rPr>
              <a:t>Here is what some of our students are saying about the TRIO Program:</a:t>
            </a:r>
          </a:p>
        </p:txBody>
      </p:sp>
      <p:sp>
        <p:nvSpPr>
          <p:cNvPr id="11" name="Rectangle 3"/>
          <p:cNvSpPr txBox="1">
            <a:spLocks noChangeArrowheads="1"/>
          </p:cNvSpPr>
          <p:nvPr/>
        </p:nvSpPr>
        <p:spPr>
          <a:xfrm>
            <a:off x="8204109" y="2291305"/>
            <a:ext cx="2896382" cy="3242720"/>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Clr>
                <a:schemeClr val="tx1"/>
              </a:buClr>
              <a:buNone/>
            </a:pPr>
            <a:r>
              <a:rPr lang="en-US" sz="1800" i="1" dirty="0">
                <a:solidFill>
                  <a:schemeClr val="tx1"/>
                </a:solidFill>
                <a:latin typeface="Times New Roman" panose="02020603050405020304" pitchFamily="18" charset="0"/>
                <a:cs typeface="Times New Roman" panose="02020603050405020304" pitchFamily="18" charset="0"/>
              </a:rPr>
              <a:t>“The thing I like about TRIO is that I can stop in the office whenever I want and just talk about anything. I also like how they offer reserved tutoring in writing, math, and other courses.  Another thing I like about TRIO is that they offer assistance with resume writing.”             - Maryam Ahmadi</a:t>
            </a:r>
          </a:p>
        </p:txBody>
      </p:sp>
      <p:sp>
        <p:nvSpPr>
          <p:cNvPr id="12" name="Rectangle 3"/>
          <p:cNvSpPr txBox="1">
            <a:spLocks noChangeArrowheads="1"/>
          </p:cNvSpPr>
          <p:nvPr/>
        </p:nvSpPr>
        <p:spPr>
          <a:xfrm>
            <a:off x="2749520" y="4592831"/>
            <a:ext cx="4055988" cy="130314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Clr>
                <a:schemeClr val="tx1"/>
              </a:buClr>
              <a:buNone/>
            </a:pPr>
            <a:r>
              <a:rPr lang="en-US" sz="1800" i="1" dirty="0">
                <a:solidFill>
                  <a:schemeClr val="tx1"/>
                </a:solidFill>
                <a:latin typeface="Times New Roman" panose="02020603050405020304" pitchFamily="18" charset="0"/>
                <a:cs typeface="Times New Roman" panose="02020603050405020304" pitchFamily="18" charset="0"/>
              </a:rPr>
              <a:t>“TRIO is concerned for its students and wants to see them succeed. TRIO wants the best out of its members.”                            - Josiah Blodget</a:t>
            </a:r>
          </a:p>
        </p:txBody>
      </p:sp>
      <p:grpSp>
        <p:nvGrpSpPr>
          <p:cNvPr id="13" name="Group 12"/>
          <p:cNvGrpSpPr/>
          <p:nvPr/>
        </p:nvGrpSpPr>
        <p:grpSpPr>
          <a:xfrm>
            <a:off x="10356204" y="4793458"/>
            <a:ext cx="1423943" cy="1333016"/>
            <a:chOff x="10298674" y="5184966"/>
            <a:chExt cx="1258691" cy="1215834"/>
          </a:xfrm>
        </p:grpSpPr>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100"/>
                      </a14:imgEffect>
                      <a14:imgEffect>
                        <a14:sharpenSoften amount="-100000"/>
                      </a14:imgEffect>
                    </a14:imgLayer>
                  </a14:imgProps>
                </a:ext>
                <a:ext uri="{28A0092B-C50C-407E-A947-70E740481C1C}">
                  <a14:useLocalDpi xmlns:a14="http://schemas.microsoft.com/office/drawing/2010/main" val="0"/>
                </a:ext>
              </a:extLst>
            </a:blip>
            <a:srcRect l="28518" r="1"/>
            <a:stretch/>
          </p:blipFill>
          <p:spPr>
            <a:xfrm>
              <a:off x="10298674" y="5184966"/>
              <a:ext cx="1214555" cy="1215834"/>
            </a:xfrm>
            <a:prstGeom prst="rect">
              <a:avLst/>
            </a:prstGeom>
          </p:spPr>
        </p:pic>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0" b="100000" l="51849" r="100000">
                          <a14:foregroundMark x1="57286" y1="1153" x2="55720" y2="9284"/>
                          <a14:foregroundMark x1="62375" y1="1335" x2="59722" y2="7282"/>
                          <a14:foregroundMark x1="59591" y1="7585" x2="66377" y2="14867"/>
                          <a14:foregroundMark x1="69161" y1="69053" x2="69987" y2="79490"/>
                          <a14:foregroundMark x1="70117" y1="78459" x2="99522" y2="79005"/>
                          <a14:foregroundMark x1="99261" y1="78823" x2="99522" y2="182"/>
                          <a14:foregroundMark x1="53806" y1="667" x2="98913" y2="0"/>
                          <a14:foregroundMark x1="53676" y1="35255" x2="54284" y2="37985"/>
                          <a14:foregroundMark x1="61896" y1="58070" x2="61896" y2="58070"/>
                          <a14:foregroundMark x1="53067" y1="44235" x2="53545" y2="55036"/>
                          <a14:foregroundMark x1="53545" y1="55218" x2="55241" y2="63774"/>
                          <a14:foregroundMark x1="52719" y1="50121" x2="53806" y2="63107"/>
                          <a14:foregroundMark x1="52458" y1="56189" x2="51849" y2="57706"/>
                          <a14:backgroundMark x1="56807" y1="2367" x2="57286" y2="0"/>
                          <a14:backgroundMark x1="52327" y1="55704" x2="52327" y2="59891"/>
                          <a14:backgroundMark x1="51849" y1="56857" x2="51979" y2="60437"/>
                        </a14:backgroundRemoval>
                      </a14:imgEffect>
                    </a14:imgLayer>
                  </a14:imgProps>
                </a:ext>
                <a:ext uri="{28A0092B-C50C-407E-A947-70E740481C1C}">
                  <a14:useLocalDpi xmlns:a14="http://schemas.microsoft.com/office/drawing/2010/main" val="0"/>
                </a:ext>
              </a:extLst>
            </a:blip>
            <a:srcRect l="28717"/>
            <a:stretch/>
          </p:blipFill>
          <p:spPr>
            <a:xfrm>
              <a:off x="10362936" y="5195016"/>
              <a:ext cx="1194429" cy="1200972"/>
            </a:xfrm>
            <a:prstGeom prst="rect">
              <a:avLst/>
            </a:prstGeom>
          </p:spPr>
        </p:pic>
      </p:grpSp>
      <p:grpSp>
        <p:nvGrpSpPr>
          <p:cNvPr id="16" name="Group 15"/>
          <p:cNvGrpSpPr/>
          <p:nvPr/>
        </p:nvGrpSpPr>
        <p:grpSpPr>
          <a:xfrm>
            <a:off x="5552986" y="5205215"/>
            <a:ext cx="1325221" cy="1463184"/>
            <a:chOff x="5770022" y="2644528"/>
            <a:chExt cx="1035950" cy="113050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022" y="2654563"/>
              <a:ext cx="1032940" cy="112046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flipV="1">
              <a:off x="5773028" y="2644528"/>
              <a:ext cx="1032944" cy="1120465"/>
            </a:xfrm>
            <a:prstGeom prst="rect">
              <a:avLst/>
            </a:prstGeom>
          </p:spPr>
        </p:pic>
      </p:grpSp>
      <p:sp>
        <p:nvSpPr>
          <p:cNvPr id="19" name="Rectangle 2"/>
          <p:cNvSpPr>
            <a:spLocks noGrp="1" noChangeArrowheads="1"/>
          </p:cNvSpPr>
          <p:nvPr>
            <p:ph type="title"/>
          </p:nvPr>
        </p:nvSpPr>
        <p:spPr>
          <a:xfrm>
            <a:off x="2922502" y="262377"/>
            <a:ext cx="6467631" cy="834830"/>
          </a:xfrm>
        </p:spPr>
        <p:txBody>
          <a:bodyPr>
            <a:noAutofit/>
          </a:bodyPr>
          <a:lstStyle/>
          <a:p>
            <a:pPr algn="ctr" eaLnBrk="1" fontAlgn="auto" hangingPunct="1">
              <a:spcAft>
                <a:spcPts val="0"/>
              </a:spcAft>
              <a:defRPr/>
            </a:pPr>
            <a:r>
              <a:rPr lang="en-US" sz="3200" dirty="0">
                <a:solidFill>
                  <a:srgbClr val="0070C0"/>
                </a:solidFill>
                <a:latin typeface="Gill Sans MT" panose="020B0502020104020203" pitchFamily="34" charset="0"/>
              </a:rPr>
              <a:t>Neumann University’s TRIO Program </a:t>
            </a:r>
            <a:br>
              <a:rPr lang="en-US" sz="3200" dirty="0">
                <a:solidFill>
                  <a:srgbClr val="0070C0"/>
                </a:solidFill>
                <a:latin typeface="Gill Sans MT" panose="020B0502020104020203" pitchFamily="34" charset="0"/>
              </a:rPr>
            </a:br>
            <a:r>
              <a:rPr lang="en-US" sz="3200" dirty="0">
                <a:solidFill>
                  <a:srgbClr val="0070C0"/>
                </a:solidFill>
                <a:latin typeface="Gill Sans MT" panose="020B0502020104020203" pitchFamily="34" charset="0"/>
              </a:rPr>
              <a:t>Student Recommendations</a:t>
            </a:r>
          </a:p>
        </p:txBody>
      </p:sp>
      <p:sp>
        <p:nvSpPr>
          <p:cNvPr id="20" name="Rectangle 3"/>
          <p:cNvSpPr txBox="1">
            <a:spLocks noChangeArrowheads="1"/>
          </p:cNvSpPr>
          <p:nvPr/>
        </p:nvSpPr>
        <p:spPr>
          <a:xfrm>
            <a:off x="4597396" y="1837432"/>
            <a:ext cx="2927057" cy="1839218"/>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“TRIO is one of the greatest support systems I have at Neumann and has really helped me during my academic career.”                   - Nicole Mortimer</a:t>
            </a:r>
          </a:p>
        </p:txBody>
      </p:sp>
      <p:sp>
        <p:nvSpPr>
          <p:cNvPr id="24" name="Rectangle 3"/>
          <p:cNvSpPr txBox="1">
            <a:spLocks noChangeArrowheads="1"/>
          </p:cNvSpPr>
          <p:nvPr/>
        </p:nvSpPr>
        <p:spPr>
          <a:xfrm>
            <a:off x="1177038" y="1904080"/>
            <a:ext cx="2686794" cy="1848769"/>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“The TRIO Program has helped me get organized with my academic work and advised me with financial problems.”                - Laila Sheriff</a:t>
            </a:r>
          </a:p>
        </p:txBody>
      </p:sp>
      <p:grpSp>
        <p:nvGrpSpPr>
          <p:cNvPr id="25" name="Group 24"/>
          <p:cNvGrpSpPr/>
          <p:nvPr/>
        </p:nvGrpSpPr>
        <p:grpSpPr>
          <a:xfrm>
            <a:off x="3271505" y="2768659"/>
            <a:ext cx="1118123" cy="1774188"/>
            <a:chOff x="4793064" y="2263723"/>
            <a:chExt cx="2301072" cy="3634659"/>
          </a:xfrm>
        </p:grpSpPr>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33260" t="30594" r="13993" b="24668"/>
            <a:stretch/>
          </p:blipFill>
          <p:spPr>
            <a:xfrm rot="5400000">
              <a:off x="4134897" y="2939143"/>
              <a:ext cx="3617406" cy="2301072"/>
            </a:xfrm>
            <a:prstGeom prst="rect">
              <a:avLst/>
            </a:prstGeom>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33260" t="30594" r="13993" b="24668"/>
            <a:stretch/>
          </p:blipFill>
          <p:spPr>
            <a:xfrm rot="5400000">
              <a:off x="4134897" y="2921890"/>
              <a:ext cx="3617406" cy="2301072"/>
            </a:xfrm>
            <a:prstGeom prst="rect">
              <a:avLst/>
            </a:prstGeom>
          </p:spPr>
        </p:pic>
      </p:grpSp>
      <p:grpSp>
        <p:nvGrpSpPr>
          <p:cNvPr id="2" name="Group 1"/>
          <p:cNvGrpSpPr/>
          <p:nvPr/>
        </p:nvGrpSpPr>
        <p:grpSpPr>
          <a:xfrm>
            <a:off x="6682353" y="2730762"/>
            <a:ext cx="1133472" cy="1774187"/>
            <a:chOff x="6682353" y="2730762"/>
            <a:chExt cx="1133472" cy="1774187"/>
          </a:xfrm>
        </p:grpSpPr>
        <p:pic>
          <p:nvPicPr>
            <p:cNvPr id="34" name="Picture 33"/>
            <p:cNvPicPr>
              <a:picLocks noChangeAspect="1"/>
            </p:cNvPicPr>
            <p:nvPr/>
          </p:nvPicPr>
          <p:blipFill rotWithShape="1">
            <a:blip r:embed="rId9">
              <a:extLst>
                <a:ext uri="{28A0092B-C50C-407E-A947-70E740481C1C}">
                  <a14:useLocalDpi xmlns:a14="http://schemas.microsoft.com/office/drawing/2010/main" val="0"/>
                </a:ext>
              </a:extLst>
            </a:blip>
            <a:srcRect l="35019" t="33524" r="23369" b="30921"/>
            <a:stretch/>
          </p:blipFill>
          <p:spPr>
            <a:xfrm rot="5400000">
              <a:off x="6367877" y="3057002"/>
              <a:ext cx="1762423" cy="1133472"/>
            </a:xfrm>
            <a:prstGeom prst="rect">
              <a:avLst/>
            </a:prstGeom>
          </p:spPr>
        </p:pic>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35019" t="33524" r="23369" b="30921"/>
            <a:stretch/>
          </p:blipFill>
          <p:spPr>
            <a:xfrm rot="5400000">
              <a:off x="6367877" y="3045238"/>
              <a:ext cx="1762423" cy="1133472"/>
            </a:xfrm>
            <a:prstGeom prst="rect">
              <a:avLst/>
            </a:prstGeom>
          </p:spPr>
        </p:pic>
      </p:grpSp>
    </p:spTree>
    <p:extLst>
      <p:ext uri="{BB962C8B-B14F-4D97-AF65-F5344CB8AC3E}">
        <p14:creationId xmlns:p14="http://schemas.microsoft.com/office/powerpoint/2010/main" val="33317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p:tgtEl>
                                          <p:spTgt spid="8"/>
                                        </p:tgtEl>
                                      </p:cBhvr>
                                    </p:animEffect>
                                  </p:childTnLst>
                                </p:cTn>
                              </p:par>
                              <p:par>
                                <p:cTn id="8" presetID="31" presetClass="entr" presetSubtype="0" fill="hold" grpId="0" nodeType="withEffect">
                                  <p:stCondLst>
                                    <p:cond delay="900"/>
                                  </p:stCondLst>
                                  <p:childTnLst>
                                    <p:set>
                                      <p:cBhvr>
                                        <p:cTn id="9" dur="1" fill="hold">
                                          <p:stCondLst>
                                            <p:cond delay="0"/>
                                          </p:stCondLst>
                                        </p:cTn>
                                        <p:tgtEl>
                                          <p:spTgt spid="24"/>
                                        </p:tgtEl>
                                        <p:attrNameLst>
                                          <p:attrName>style.visibility</p:attrName>
                                        </p:attrNameLst>
                                      </p:cBhvr>
                                      <p:to>
                                        <p:strVal val="visible"/>
                                      </p:to>
                                    </p:set>
                                    <p:anim calcmode="lin" valueType="num">
                                      <p:cBhvr>
                                        <p:cTn id="10" dur="1000" fill="hold"/>
                                        <p:tgtEl>
                                          <p:spTgt spid="24"/>
                                        </p:tgtEl>
                                        <p:attrNameLst>
                                          <p:attrName>ppt_w</p:attrName>
                                        </p:attrNameLst>
                                      </p:cBhvr>
                                      <p:tavLst>
                                        <p:tav tm="0">
                                          <p:val>
                                            <p:fltVal val="0"/>
                                          </p:val>
                                        </p:tav>
                                        <p:tav tm="100000">
                                          <p:val>
                                            <p:strVal val="#ppt_w"/>
                                          </p:val>
                                        </p:tav>
                                      </p:tavLst>
                                    </p:anim>
                                    <p:anim calcmode="lin" valueType="num">
                                      <p:cBhvr>
                                        <p:cTn id="11" dur="1000" fill="hold"/>
                                        <p:tgtEl>
                                          <p:spTgt spid="24"/>
                                        </p:tgtEl>
                                        <p:attrNameLst>
                                          <p:attrName>ppt_h</p:attrName>
                                        </p:attrNameLst>
                                      </p:cBhvr>
                                      <p:tavLst>
                                        <p:tav tm="0">
                                          <p:val>
                                            <p:fltVal val="0"/>
                                          </p:val>
                                        </p:tav>
                                        <p:tav tm="100000">
                                          <p:val>
                                            <p:strVal val="#ppt_h"/>
                                          </p:val>
                                        </p:tav>
                                      </p:tavLst>
                                    </p:anim>
                                    <p:anim calcmode="lin" valueType="num">
                                      <p:cBhvr>
                                        <p:cTn id="12" dur="1000" fill="hold"/>
                                        <p:tgtEl>
                                          <p:spTgt spid="24"/>
                                        </p:tgtEl>
                                        <p:attrNameLst>
                                          <p:attrName>style.rotation</p:attrName>
                                        </p:attrNameLst>
                                      </p:cBhvr>
                                      <p:tavLst>
                                        <p:tav tm="0">
                                          <p:val>
                                            <p:fltVal val="90"/>
                                          </p:val>
                                        </p:tav>
                                        <p:tav tm="100000">
                                          <p:val>
                                            <p:fltVal val="0"/>
                                          </p:val>
                                        </p:tav>
                                      </p:tavLst>
                                    </p:anim>
                                    <p:animEffect transition="in" filter="fade">
                                      <p:cBhvr>
                                        <p:cTn id="13" dur="1000"/>
                                        <p:tgtEl>
                                          <p:spTgt spid="24"/>
                                        </p:tgtEl>
                                      </p:cBhvr>
                                    </p:animEffect>
                                  </p:childTnLst>
                                </p:cTn>
                              </p:par>
                              <p:par>
                                <p:cTn id="14" presetID="10" presetClass="entr" presetSubtype="0" fill="hold" nodeType="withEffect">
                                  <p:stCondLst>
                                    <p:cond delay="19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500"/>
                                        <p:tgtEl>
                                          <p:spTgt spid="25"/>
                                        </p:tgtEl>
                                      </p:cBhvr>
                                    </p:animEffect>
                                  </p:childTnLst>
                                </p:cTn>
                              </p:par>
                              <p:par>
                                <p:cTn id="17" presetID="31" presetClass="entr" presetSubtype="0" fill="hold" grpId="0" nodeType="withEffect">
                                  <p:stCondLst>
                                    <p:cond delay="34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10" presetClass="entr" presetSubtype="0" fill="hold" nodeType="withEffect">
                                  <p:stCondLst>
                                    <p:cond delay="43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400"/>
                                        <p:tgtEl>
                                          <p:spTgt spid="2"/>
                                        </p:tgtEl>
                                      </p:cBhvr>
                                    </p:animEffect>
                                  </p:childTnLst>
                                </p:cTn>
                              </p:par>
                              <p:par>
                                <p:cTn id="26" presetID="31" presetClass="entr" presetSubtype="0" fill="hold" grpId="0" nodeType="withEffect">
                                  <p:stCondLst>
                                    <p:cond delay="57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10" presetClass="entr" presetSubtype="0" fill="hold" nodeType="withEffect">
                                  <p:stCondLst>
                                    <p:cond delay="67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500"/>
                                        <p:tgtEl>
                                          <p:spTgt spid="13"/>
                                        </p:tgtEl>
                                      </p:cBhvr>
                                    </p:animEffect>
                                  </p:childTnLst>
                                </p:cTn>
                              </p:par>
                              <p:par>
                                <p:cTn id="35" presetID="31" presetClass="entr" presetSubtype="0" fill="hold" grpId="0" nodeType="withEffect">
                                  <p:stCondLst>
                                    <p:cond delay="83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10" presetClass="entr" presetSubtype="0" fill="hold" nodeType="withEffect">
                                  <p:stCondLst>
                                    <p:cond delay="92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20"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p:cNvSpPr txBox="1">
            <a:spLocks noChangeArrowheads="1"/>
          </p:cNvSpPr>
          <p:nvPr/>
        </p:nvSpPr>
        <p:spPr>
          <a:xfrm>
            <a:off x="3298667" y="230855"/>
            <a:ext cx="6472914" cy="99704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dirty="0">
                <a:solidFill>
                  <a:srgbClr val="0070C0"/>
                </a:solidFill>
                <a:latin typeface="Gill Sans MT" panose="020B0502020104020203" pitchFamily="34" charset="0"/>
              </a:rPr>
              <a:t>Neumann University’s TRIO Program </a:t>
            </a:r>
            <a:br>
              <a:rPr lang="en-US" sz="3200" dirty="0">
                <a:solidFill>
                  <a:srgbClr val="0070C0"/>
                </a:solidFill>
                <a:latin typeface="Gill Sans MT" panose="020B0502020104020203" pitchFamily="34" charset="0"/>
              </a:rPr>
            </a:br>
            <a:r>
              <a:rPr lang="en-US" sz="3200" dirty="0">
                <a:solidFill>
                  <a:srgbClr val="0070C0"/>
                </a:solidFill>
                <a:latin typeface="Gill Sans MT" panose="020B0502020104020203" pitchFamily="34" charset="0"/>
              </a:rPr>
              <a:t>Student Recommendations</a:t>
            </a:r>
          </a:p>
        </p:txBody>
      </p:sp>
      <p:sp>
        <p:nvSpPr>
          <p:cNvPr id="29" name="Rectangle 3"/>
          <p:cNvSpPr>
            <a:spLocks noGrp="1" noChangeArrowheads="1"/>
          </p:cNvSpPr>
          <p:nvPr>
            <p:ph idx="1"/>
          </p:nvPr>
        </p:nvSpPr>
        <p:spPr>
          <a:xfrm>
            <a:off x="1468503" y="4043803"/>
            <a:ext cx="4357555" cy="1280261"/>
          </a:xfr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p>
            <a:pPr marL="0" lvl="1" indent="0">
              <a:spcBef>
                <a:spcPts val="0"/>
              </a:spcBef>
              <a:buClr>
                <a:schemeClr val="tx1"/>
              </a:buClr>
              <a:buNone/>
            </a:pPr>
            <a:r>
              <a:rPr lang="en-US" sz="1800" i="1" dirty="0">
                <a:solidFill>
                  <a:schemeClr val="tx1"/>
                </a:solidFill>
                <a:latin typeface="Times New Roman" panose="02020603050405020304" pitchFamily="18" charset="0"/>
                <a:cs typeface="Times New Roman" panose="02020603050405020304" pitchFamily="18" charset="0"/>
              </a:rPr>
              <a:t>“Everyone should join TRIO.  They want  you to graduate in four years and will do everything in their power to help you.”                - Anthony Pino</a:t>
            </a:r>
          </a:p>
        </p:txBody>
      </p:sp>
      <p:grpSp>
        <p:nvGrpSpPr>
          <p:cNvPr id="30" name="Group 29"/>
          <p:cNvGrpSpPr/>
          <p:nvPr/>
        </p:nvGrpSpPr>
        <p:grpSpPr>
          <a:xfrm>
            <a:off x="4544912" y="4925709"/>
            <a:ext cx="1207909" cy="1692262"/>
            <a:chOff x="4692580" y="2516217"/>
            <a:chExt cx="2530675" cy="3623329"/>
          </a:xfrm>
        </p:grpSpPr>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37004" t="28445" r="10426" b="22715"/>
            <a:stretch/>
          </p:blipFill>
          <p:spPr>
            <a:xfrm rot="5400000">
              <a:off x="4149969" y="3084847"/>
              <a:ext cx="3597310" cy="2512087"/>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37004" t="28445" r="10426" b="22715"/>
            <a:stretch/>
          </p:blipFill>
          <p:spPr>
            <a:xfrm rot="5400000">
              <a:off x="4168557" y="3058828"/>
              <a:ext cx="3597310" cy="2512087"/>
            </a:xfrm>
            <a:prstGeom prst="rect">
              <a:avLst/>
            </a:prstGeom>
          </p:spPr>
        </p:pic>
      </p:grpSp>
      <p:sp>
        <p:nvSpPr>
          <p:cNvPr id="33" name="Rectangle 3"/>
          <p:cNvSpPr txBox="1">
            <a:spLocks noChangeArrowheads="1"/>
          </p:cNvSpPr>
          <p:nvPr/>
        </p:nvSpPr>
        <p:spPr>
          <a:xfrm>
            <a:off x="1811389" y="1406606"/>
            <a:ext cx="4389148" cy="185094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Clr>
                <a:schemeClr val="tx1"/>
              </a:buClr>
              <a:buNone/>
            </a:pPr>
            <a:r>
              <a:rPr lang="en-US" sz="1800" i="1">
                <a:solidFill>
                  <a:schemeClr val="tx1"/>
                </a:solidFill>
                <a:latin typeface="Times New Roman" panose="02020603050405020304" pitchFamily="18" charset="0"/>
                <a:cs typeface="Times New Roman" panose="02020603050405020304" pitchFamily="18" charset="0"/>
              </a:rPr>
              <a:t>“TRIO </a:t>
            </a:r>
            <a:r>
              <a:rPr lang="en-US" sz="1800" i="1" dirty="0">
                <a:solidFill>
                  <a:schemeClr val="tx1"/>
                </a:solidFill>
                <a:latin typeface="Times New Roman" panose="02020603050405020304" pitchFamily="18" charset="0"/>
                <a:cs typeface="Times New Roman" panose="02020603050405020304" pitchFamily="18" charset="0"/>
              </a:rPr>
              <a:t>has helped me in more ways than          I could have imagined. One thing I love     about the program is the great support      and encouragement from everyone in          the office.”                                                          - Rayanna Williams</a:t>
            </a:r>
          </a:p>
        </p:txBody>
      </p:sp>
      <p:grpSp>
        <p:nvGrpSpPr>
          <p:cNvPr id="34" name="Group 33"/>
          <p:cNvGrpSpPr/>
          <p:nvPr/>
        </p:nvGrpSpPr>
        <p:grpSpPr>
          <a:xfrm>
            <a:off x="5456214" y="2234595"/>
            <a:ext cx="1165335" cy="1532612"/>
            <a:chOff x="4844670" y="2763400"/>
            <a:chExt cx="2503818" cy="2988428"/>
          </a:xfrm>
        </p:grpSpPr>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32845" t="26513" r="25041" b="26440"/>
            <a:stretch/>
          </p:blipFill>
          <p:spPr>
            <a:xfrm rot="5400000">
              <a:off x="4602365" y="3005705"/>
              <a:ext cx="2988428" cy="2503818"/>
            </a:xfrm>
            <a:prstGeom prst="rect">
              <a:avLst/>
            </a:prstGeom>
          </p:spPr>
        </p:pic>
        <p:grpSp>
          <p:nvGrpSpPr>
            <p:cNvPr id="36" name="Group 35"/>
            <p:cNvGrpSpPr/>
            <p:nvPr/>
          </p:nvGrpSpPr>
          <p:grpSpPr>
            <a:xfrm>
              <a:off x="4870534" y="2763401"/>
              <a:ext cx="2419815" cy="2888166"/>
              <a:chOff x="4983490" y="2316958"/>
              <a:chExt cx="2419815" cy="2888166"/>
            </a:xfrm>
          </p:grpSpPr>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32845" t="26513" r="25041" b="26440"/>
              <a:stretch/>
            </p:blipFill>
            <p:spPr>
              <a:xfrm rot="5400000">
                <a:off x="4749315" y="2551133"/>
                <a:ext cx="2888166" cy="2419815"/>
              </a:xfrm>
              <a:prstGeom prst="rect">
                <a:avLst/>
              </a:prstGeom>
            </p:spPr>
          </p:pic>
          <p:cxnSp>
            <p:nvCxnSpPr>
              <p:cNvPr id="38" name="Straight Connector 37"/>
              <p:cNvCxnSpPr/>
              <p:nvPr/>
            </p:nvCxnSpPr>
            <p:spPr>
              <a:xfrm flipH="1" flipV="1">
                <a:off x="5614989" y="3552825"/>
                <a:ext cx="19050" cy="73819"/>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5619753" y="3515916"/>
                <a:ext cx="19048" cy="110728"/>
              </a:xfrm>
              <a:prstGeom prst="line">
                <a:avLst/>
              </a:prstGeom>
              <a:ln w="158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sp>
        <p:nvSpPr>
          <p:cNvPr id="40" name="Rectangle 3"/>
          <p:cNvSpPr txBox="1">
            <a:spLocks noChangeArrowheads="1"/>
          </p:cNvSpPr>
          <p:nvPr/>
        </p:nvSpPr>
        <p:spPr>
          <a:xfrm>
            <a:off x="7886045" y="1626676"/>
            <a:ext cx="3631243" cy="184059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“The TRIO Program is extremely helpful! They are always there when I need them and they offer me great guidance when I feel that I have to face things alone. They’re amazing!”     - Amber Clements</a:t>
            </a:r>
          </a:p>
        </p:txBody>
      </p:sp>
      <p:grpSp>
        <p:nvGrpSpPr>
          <p:cNvPr id="41" name="Group 40"/>
          <p:cNvGrpSpPr/>
          <p:nvPr/>
        </p:nvGrpSpPr>
        <p:grpSpPr>
          <a:xfrm>
            <a:off x="10330379" y="3047311"/>
            <a:ext cx="1130264" cy="1581599"/>
            <a:chOff x="7306299" y="2569802"/>
            <a:chExt cx="906072" cy="1375244"/>
          </a:xfrm>
        </p:grpSpPr>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31355" t="31179" r="25861" b="30920"/>
            <a:stretch/>
          </p:blipFill>
          <p:spPr>
            <a:xfrm rot="5400000">
              <a:off x="7078606" y="2815875"/>
              <a:ext cx="1356864" cy="901477"/>
            </a:xfrm>
            <a:prstGeom prst="rect">
              <a:avLst/>
            </a:prstGeom>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31355" t="31179" r="25861" b="30920"/>
            <a:stretch/>
          </p:blipFill>
          <p:spPr>
            <a:xfrm rot="5400000">
              <a:off x="7083201" y="2797495"/>
              <a:ext cx="1356864" cy="901477"/>
            </a:xfrm>
            <a:prstGeom prst="rect">
              <a:avLst/>
            </a:prstGeom>
          </p:spPr>
        </p:pic>
      </p:grpSp>
      <p:sp>
        <p:nvSpPr>
          <p:cNvPr id="44" name="Rectangle 3"/>
          <p:cNvSpPr txBox="1">
            <a:spLocks noChangeArrowheads="1"/>
          </p:cNvSpPr>
          <p:nvPr/>
        </p:nvSpPr>
        <p:spPr>
          <a:xfrm>
            <a:off x="6691122" y="3887372"/>
            <a:ext cx="3009467" cy="1875253"/>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“I love the TRIO Program, because they help me fulfill my goals and the counselors are always willing to help me succeed academically.”                - Josh Hendrickson</a:t>
            </a:r>
          </a:p>
        </p:txBody>
      </p:sp>
      <p:grpSp>
        <p:nvGrpSpPr>
          <p:cNvPr id="45" name="Group 44"/>
          <p:cNvGrpSpPr/>
          <p:nvPr/>
        </p:nvGrpSpPr>
        <p:grpSpPr>
          <a:xfrm>
            <a:off x="9200132" y="4885840"/>
            <a:ext cx="1149626" cy="1732130"/>
            <a:chOff x="4863400" y="2521314"/>
            <a:chExt cx="2041718" cy="3517746"/>
          </a:xfrm>
        </p:grpSpPr>
        <p:pic>
          <p:nvPicPr>
            <p:cNvPr id="46" name="Picture 45"/>
            <p:cNvPicPr>
              <a:picLocks noChangeAspect="1"/>
            </p:cNvPicPr>
            <p:nvPr/>
          </p:nvPicPr>
          <p:blipFill rotWithShape="1">
            <a:blip r:embed="rId8">
              <a:extLst>
                <a:ext uri="{28A0092B-C50C-407E-A947-70E740481C1C}">
                  <a14:useLocalDpi xmlns:a14="http://schemas.microsoft.com/office/drawing/2010/main" val="0"/>
                </a:ext>
              </a:extLst>
            </a:blip>
            <a:srcRect l="37070" t="34680" r="11941" b="25965"/>
            <a:stretch/>
          </p:blipFill>
          <p:spPr>
            <a:xfrm rot="5400000">
              <a:off x="4129870" y="3275763"/>
              <a:ext cx="3496827" cy="2029767"/>
            </a:xfrm>
            <a:prstGeom prst="rect">
              <a:avLst/>
            </a:prstGeom>
          </p:spPr>
        </p:pic>
        <p:pic>
          <p:nvPicPr>
            <p:cNvPr id="47" name="Picture 46"/>
            <p:cNvPicPr>
              <a:picLocks noChangeAspect="1"/>
            </p:cNvPicPr>
            <p:nvPr/>
          </p:nvPicPr>
          <p:blipFill rotWithShape="1">
            <a:blip r:embed="rId9">
              <a:extLst>
                <a:ext uri="{28A0092B-C50C-407E-A947-70E740481C1C}">
                  <a14:useLocalDpi xmlns:a14="http://schemas.microsoft.com/office/drawing/2010/main" val="0"/>
                </a:ext>
              </a:extLst>
            </a:blip>
            <a:srcRect l="37070" t="34680" r="11941" b="25965"/>
            <a:stretch/>
          </p:blipFill>
          <p:spPr>
            <a:xfrm rot="5400000">
              <a:off x="4141821" y="3254844"/>
              <a:ext cx="3496827" cy="2029767"/>
            </a:xfrm>
            <a:prstGeom prst="rect">
              <a:avLst/>
            </a:prstGeom>
          </p:spPr>
        </p:pic>
      </p:grpSp>
    </p:spTree>
    <p:extLst>
      <p:ext uri="{BB962C8B-B14F-4D97-AF65-F5344CB8AC3E}">
        <p14:creationId xmlns:p14="http://schemas.microsoft.com/office/powerpoint/2010/main" val="423848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fltVal val="0"/>
                                          </p:val>
                                        </p:tav>
                                        <p:tav tm="100000">
                                          <p:val>
                                            <p:strVal val="#ppt_w"/>
                                          </p:val>
                                        </p:tav>
                                      </p:tavLst>
                                    </p:anim>
                                    <p:anim calcmode="lin" valueType="num">
                                      <p:cBhvr>
                                        <p:cTn id="20" dur="1000" fill="hold"/>
                                        <p:tgtEl>
                                          <p:spTgt spid="40"/>
                                        </p:tgtEl>
                                        <p:attrNameLst>
                                          <p:attrName>ppt_h</p:attrName>
                                        </p:attrNameLst>
                                      </p:cBhvr>
                                      <p:tavLst>
                                        <p:tav tm="0">
                                          <p:val>
                                            <p:fltVal val="0"/>
                                          </p:val>
                                        </p:tav>
                                        <p:tav tm="100000">
                                          <p:val>
                                            <p:strVal val="#ppt_h"/>
                                          </p:val>
                                        </p:tav>
                                      </p:tavLst>
                                    </p:anim>
                                    <p:anim calcmode="lin" valueType="num">
                                      <p:cBhvr>
                                        <p:cTn id="21" dur="1000" fill="hold"/>
                                        <p:tgtEl>
                                          <p:spTgt spid="40"/>
                                        </p:tgtEl>
                                        <p:attrNameLst>
                                          <p:attrName>style.rotation</p:attrName>
                                        </p:attrNameLst>
                                      </p:cBhvr>
                                      <p:tavLst>
                                        <p:tav tm="0">
                                          <p:val>
                                            <p:fltVal val="90"/>
                                          </p:val>
                                        </p:tav>
                                        <p:tav tm="100000">
                                          <p:val>
                                            <p:fltVal val="0"/>
                                          </p:val>
                                        </p:tav>
                                      </p:tavLst>
                                    </p:anim>
                                    <p:animEffect transition="in" filter="fade">
                                      <p:cBhvr>
                                        <p:cTn id="22" dur="1000"/>
                                        <p:tgtEl>
                                          <p:spTgt spid="40"/>
                                        </p:tgtEl>
                                      </p:cBhvr>
                                    </p:animEffect>
                                  </p:childTnLst>
                                </p:cTn>
                              </p:par>
                              <p:par>
                                <p:cTn id="23" presetID="3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1000" fill="hold"/>
                                        <p:tgtEl>
                                          <p:spTgt spid="41"/>
                                        </p:tgtEl>
                                        <p:attrNameLst>
                                          <p:attrName>ppt_w</p:attrName>
                                        </p:attrNameLst>
                                      </p:cBhvr>
                                      <p:tavLst>
                                        <p:tav tm="0">
                                          <p:val>
                                            <p:fltVal val="0"/>
                                          </p:val>
                                        </p:tav>
                                        <p:tav tm="100000">
                                          <p:val>
                                            <p:strVal val="#ppt_w"/>
                                          </p:val>
                                        </p:tav>
                                      </p:tavLst>
                                    </p:anim>
                                    <p:anim calcmode="lin" valueType="num">
                                      <p:cBhvr>
                                        <p:cTn id="26" dur="1000" fill="hold"/>
                                        <p:tgtEl>
                                          <p:spTgt spid="41"/>
                                        </p:tgtEl>
                                        <p:attrNameLst>
                                          <p:attrName>ppt_h</p:attrName>
                                        </p:attrNameLst>
                                      </p:cBhvr>
                                      <p:tavLst>
                                        <p:tav tm="0">
                                          <p:val>
                                            <p:fltVal val="0"/>
                                          </p:val>
                                        </p:tav>
                                        <p:tav tm="100000">
                                          <p:val>
                                            <p:strVal val="#ppt_h"/>
                                          </p:val>
                                        </p:tav>
                                      </p:tavLst>
                                    </p:anim>
                                    <p:anim calcmode="lin" valueType="num">
                                      <p:cBhvr>
                                        <p:cTn id="27" dur="1000" fill="hold"/>
                                        <p:tgtEl>
                                          <p:spTgt spid="41"/>
                                        </p:tgtEl>
                                        <p:attrNameLst>
                                          <p:attrName>style.rotation</p:attrName>
                                        </p:attrNameLst>
                                      </p:cBhvr>
                                      <p:tavLst>
                                        <p:tav tm="0">
                                          <p:val>
                                            <p:fltVal val="90"/>
                                          </p:val>
                                        </p:tav>
                                        <p:tav tm="100000">
                                          <p:val>
                                            <p:fltVal val="0"/>
                                          </p:val>
                                        </p:tav>
                                      </p:tavLst>
                                    </p:anim>
                                    <p:animEffect transition="in" filter="fade">
                                      <p:cBhvr>
                                        <p:cTn id="28" dur="10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9">
                                            <p:bg/>
                                          </p:spTgt>
                                        </p:tgtEl>
                                        <p:attrNameLst>
                                          <p:attrName>style.visibility</p:attrName>
                                        </p:attrNameLst>
                                      </p:cBhvr>
                                      <p:to>
                                        <p:strVal val="visible"/>
                                      </p:to>
                                    </p:set>
                                    <p:anim calcmode="lin" valueType="num">
                                      <p:cBhvr>
                                        <p:cTn id="37" dur="1000" fill="hold"/>
                                        <p:tgtEl>
                                          <p:spTgt spid="29">
                                            <p:bg/>
                                          </p:spTgt>
                                        </p:tgtEl>
                                        <p:attrNameLst>
                                          <p:attrName>ppt_w</p:attrName>
                                        </p:attrNameLst>
                                      </p:cBhvr>
                                      <p:tavLst>
                                        <p:tav tm="0">
                                          <p:val>
                                            <p:fltVal val="0"/>
                                          </p:val>
                                        </p:tav>
                                        <p:tav tm="100000">
                                          <p:val>
                                            <p:strVal val="#ppt_w"/>
                                          </p:val>
                                        </p:tav>
                                      </p:tavLst>
                                    </p:anim>
                                    <p:anim calcmode="lin" valueType="num">
                                      <p:cBhvr>
                                        <p:cTn id="38" dur="1000" fill="hold"/>
                                        <p:tgtEl>
                                          <p:spTgt spid="29">
                                            <p:bg/>
                                          </p:spTgt>
                                        </p:tgtEl>
                                        <p:attrNameLst>
                                          <p:attrName>ppt_h</p:attrName>
                                        </p:attrNameLst>
                                      </p:cBhvr>
                                      <p:tavLst>
                                        <p:tav tm="0">
                                          <p:val>
                                            <p:fltVal val="0"/>
                                          </p:val>
                                        </p:tav>
                                        <p:tav tm="100000">
                                          <p:val>
                                            <p:strVal val="#ppt_h"/>
                                          </p:val>
                                        </p:tav>
                                      </p:tavLst>
                                    </p:anim>
                                    <p:anim calcmode="lin" valueType="num">
                                      <p:cBhvr>
                                        <p:cTn id="39" dur="1000" fill="hold"/>
                                        <p:tgtEl>
                                          <p:spTgt spid="29">
                                            <p:bg/>
                                          </p:spTgt>
                                        </p:tgtEl>
                                        <p:attrNameLst>
                                          <p:attrName>style.rotation</p:attrName>
                                        </p:attrNameLst>
                                      </p:cBhvr>
                                      <p:tavLst>
                                        <p:tav tm="0">
                                          <p:val>
                                            <p:fltVal val="90"/>
                                          </p:val>
                                        </p:tav>
                                        <p:tav tm="100000">
                                          <p:val>
                                            <p:fltVal val="0"/>
                                          </p:val>
                                        </p:tav>
                                      </p:tavLst>
                                    </p:anim>
                                    <p:animEffect transition="in" filter="fade">
                                      <p:cBhvr>
                                        <p:cTn id="40" dur="1000"/>
                                        <p:tgtEl>
                                          <p:spTgt spid="29">
                                            <p:bg/>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 calcmode="lin" valueType="num">
                                      <p:cBhvr>
                                        <p:cTn id="43" dur="10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29">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29">
                                            <p:txEl>
                                              <p:pRg st="0" end="0"/>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1000" fill="hold"/>
                                        <p:tgtEl>
                                          <p:spTgt spid="45"/>
                                        </p:tgtEl>
                                        <p:attrNameLst>
                                          <p:attrName>ppt_w</p:attrName>
                                        </p:attrNameLst>
                                      </p:cBhvr>
                                      <p:tavLst>
                                        <p:tav tm="0">
                                          <p:val>
                                            <p:fltVal val="0"/>
                                          </p:val>
                                        </p:tav>
                                        <p:tav tm="100000">
                                          <p:val>
                                            <p:strVal val="#ppt_w"/>
                                          </p:val>
                                        </p:tav>
                                      </p:tavLst>
                                    </p:anim>
                                    <p:anim calcmode="lin" valueType="num">
                                      <p:cBhvr>
                                        <p:cTn id="50" dur="1000" fill="hold"/>
                                        <p:tgtEl>
                                          <p:spTgt spid="45"/>
                                        </p:tgtEl>
                                        <p:attrNameLst>
                                          <p:attrName>ppt_h</p:attrName>
                                        </p:attrNameLst>
                                      </p:cBhvr>
                                      <p:tavLst>
                                        <p:tav tm="0">
                                          <p:val>
                                            <p:fltVal val="0"/>
                                          </p:val>
                                        </p:tav>
                                        <p:tav tm="100000">
                                          <p:val>
                                            <p:strVal val="#ppt_h"/>
                                          </p:val>
                                        </p:tav>
                                      </p:tavLst>
                                    </p:anim>
                                    <p:anim calcmode="lin" valueType="num">
                                      <p:cBhvr>
                                        <p:cTn id="51" dur="1000" fill="hold"/>
                                        <p:tgtEl>
                                          <p:spTgt spid="45"/>
                                        </p:tgtEl>
                                        <p:attrNameLst>
                                          <p:attrName>style.rotation</p:attrName>
                                        </p:attrNameLst>
                                      </p:cBhvr>
                                      <p:tavLst>
                                        <p:tav tm="0">
                                          <p:val>
                                            <p:fltVal val="90"/>
                                          </p:val>
                                        </p:tav>
                                        <p:tav tm="100000">
                                          <p:val>
                                            <p:fltVal val="0"/>
                                          </p:val>
                                        </p:tav>
                                      </p:tavLst>
                                    </p:anim>
                                    <p:animEffect transition="in" filter="fade">
                                      <p:cBhvr>
                                        <p:cTn id="52" dur="1000"/>
                                        <p:tgtEl>
                                          <p:spTgt spid="4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1000" fill="hold"/>
                                        <p:tgtEl>
                                          <p:spTgt spid="44"/>
                                        </p:tgtEl>
                                        <p:attrNameLst>
                                          <p:attrName>ppt_w</p:attrName>
                                        </p:attrNameLst>
                                      </p:cBhvr>
                                      <p:tavLst>
                                        <p:tav tm="0">
                                          <p:val>
                                            <p:fltVal val="0"/>
                                          </p:val>
                                        </p:tav>
                                        <p:tav tm="100000">
                                          <p:val>
                                            <p:strVal val="#ppt_w"/>
                                          </p:val>
                                        </p:tav>
                                      </p:tavLst>
                                    </p:anim>
                                    <p:anim calcmode="lin" valueType="num">
                                      <p:cBhvr>
                                        <p:cTn id="56" dur="1000" fill="hold"/>
                                        <p:tgtEl>
                                          <p:spTgt spid="44"/>
                                        </p:tgtEl>
                                        <p:attrNameLst>
                                          <p:attrName>ppt_h</p:attrName>
                                        </p:attrNameLst>
                                      </p:cBhvr>
                                      <p:tavLst>
                                        <p:tav tm="0">
                                          <p:val>
                                            <p:fltVal val="0"/>
                                          </p:val>
                                        </p:tav>
                                        <p:tav tm="100000">
                                          <p:val>
                                            <p:strVal val="#ppt_h"/>
                                          </p:val>
                                        </p:tav>
                                      </p:tavLst>
                                    </p:anim>
                                    <p:anim calcmode="lin" valueType="num">
                                      <p:cBhvr>
                                        <p:cTn id="57" dur="1000" fill="hold"/>
                                        <p:tgtEl>
                                          <p:spTgt spid="44"/>
                                        </p:tgtEl>
                                        <p:attrNameLst>
                                          <p:attrName>style.rotation</p:attrName>
                                        </p:attrNameLst>
                                      </p:cBhvr>
                                      <p:tavLst>
                                        <p:tav tm="0">
                                          <p:val>
                                            <p:fltVal val="90"/>
                                          </p:val>
                                        </p:tav>
                                        <p:tav tm="100000">
                                          <p:val>
                                            <p:fltVal val="0"/>
                                          </p:val>
                                        </p:tav>
                                      </p:tavLst>
                                    </p:anim>
                                    <p:animEffect transition="in" filter="fade">
                                      <p:cBhvr>
                                        <p:cTn id="5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animBg="1"/>
      <p:bldP spid="33" grpId="0" animBg="1"/>
      <p:bldP spid="40"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p:cNvSpPr txBox="1">
            <a:spLocks noChangeArrowheads="1"/>
          </p:cNvSpPr>
          <p:nvPr/>
        </p:nvSpPr>
        <p:spPr>
          <a:xfrm>
            <a:off x="3049868" y="246864"/>
            <a:ext cx="6842645" cy="10823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dirty="0">
                <a:solidFill>
                  <a:srgbClr val="0070C0"/>
                </a:solidFill>
                <a:latin typeface="Gill Sans MT" panose="020B0502020104020203" pitchFamily="34" charset="0"/>
              </a:rPr>
              <a:t>Neumann University’s TRIO Program </a:t>
            </a:r>
            <a:br>
              <a:rPr lang="en-US" sz="3200" dirty="0">
                <a:solidFill>
                  <a:srgbClr val="0070C0"/>
                </a:solidFill>
                <a:latin typeface="Gill Sans MT" panose="020B0502020104020203" pitchFamily="34" charset="0"/>
              </a:rPr>
            </a:br>
            <a:r>
              <a:rPr lang="en-US" sz="3200" dirty="0">
                <a:solidFill>
                  <a:srgbClr val="0070C0"/>
                </a:solidFill>
                <a:latin typeface="Gill Sans MT" panose="020B0502020104020203" pitchFamily="34" charset="0"/>
              </a:rPr>
              <a:t>Student Recommendations</a:t>
            </a:r>
          </a:p>
        </p:txBody>
      </p:sp>
      <p:sp>
        <p:nvSpPr>
          <p:cNvPr id="25" name="Rectangle 3"/>
          <p:cNvSpPr txBox="1">
            <a:spLocks noChangeArrowheads="1"/>
          </p:cNvSpPr>
          <p:nvPr/>
        </p:nvSpPr>
        <p:spPr>
          <a:xfrm>
            <a:off x="1206676" y="1388962"/>
            <a:ext cx="3104646" cy="192295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Clr>
                <a:schemeClr val="tx1"/>
              </a:buClr>
              <a:buNone/>
            </a:pPr>
            <a:r>
              <a:rPr lang="en-US" sz="1800" i="1" dirty="0">
                <a:solidFill>
                  <a:schemeClr val="tx1"/>
                </a:solidFill>
                <a:latin typeface="Times New Roman" panose="02020603050405020304" pitchFamily="18" charset="0"/>
                <a:cs typeface="Times New Roman" panose="02020603050405020304" pitchFamily="18" charset="0"/>
              </a:rPr>
              <a:t>“TRIO is a great program providing academic support. I like the fact that TRIO helps find money to pay off my bill for the end of the semester.”            - Ruth Rene</a:t>
            </a:r>
          </a:p>
        </p:txBody>
      </p:sp>
      <p:sp>
        <p:nvSpPr>
          <p:cNvPr id="49" name="Rectangle 3"/>
          <p:cNvSpPr txBox="1">
            <a:spLocks noChangeArrowheads="1"/>
          </p:cNvSpPr>
          <p:nvPr/>
        </p:nvSpPr>
        <p:spPr>
          <a:xfrm>
            <a:off x="7818497" y="3571033"/>
            <a:ext cx="3313330" cy="1667266"/>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“TRIO is a great experience that I recommend for all incoming freshmen to take. They care for you and make sure you succeed.”                                - Ryan Bibbs</a:t>
            </a:r>
          </a:p>
        </p:txBody>
      </p:sp>
      <p:grpSp>
        <p:nvGrpSpPr>
          <p:cNvPr id="50" name="Group 49"/>
          <p:cNvGrpSpPr/>
          <p:nvPr/>
        </p:nvGrpSpPr>
        <p:grpSpPr>
          <a:xfrm>
            <a:off x="9969125" y="4736100"/>
            <a:ext cx="1267866" cy="1491706"/>
            <a:chOff x="3752850" y="1141504"/>
            <a:chExt cx="4083050" cy="4598896"/>
          </a:xfrm>
        </p:grpSpPr>
        <p:pic>
          <p:nvPicPr>
            <p:cNvPr id="51" name="Picture 50"/>
            <p:cNvPicPr>
              <a:picLocks noChangeAspect="1"/>
            </p:cNvPicPr>
            <p:nvPr/>
          </p:nvPicPr>
          <p:blipFill rotWithShape="1">
            <a:blip r:embed="rId2">
              <a:extLst>
                <a:ext uri="{28A0092B-C50C-407E-A947-70E740481C1C}">
                  <a14:useLocalDpi xmlns:a14="http://schemas.microsoft.com/office/drawing/2010/main" val="0"/>
                </a:ext>
              </a:extLst>
            </a:blip>
            <a:srcRect l="12" t="20439" r="33466" b="178"/>
            <a:stretch/>
          </p:blipFill>
          <p:spPr>
            <a:xfrm rot="5400000">
              <a:off x="3508375" y="1412875"/>
              <a:ext cx="4572000" cy="4083050"/>
            </a:xfrm>
            <a:prstGeom prst="rect">
              <a:avLst/>
            </a:prstGeom>
          </p:spPr>
        </p:pic>
        <p:pic>
          <p:nvPicPr>
            <p:cNvPr id="52" name="Picture 51"/>
            <p:cNvPicPr>
              <a:picLocks noChangeAspect="1"/>
            </p:cNvPicPr>
            <p:nvPr/>
          </p:nvPicPr>
          <p:blipFill rotWithShape="1">
            <a:blip r:embed="rId3">
              <a:extLst>
                <a:ext uri="{28A0092B-C50C-407E-A947-70E740481C1C}">
                  <a14:useLocalDpi xmlns:a14="http://schemas.microsoft.com/office/drawing/2010/main" val="0"/>
                </a:ext>
              </a:extLst>
            </a:blip>
            <a:srcRect l="12" t="20439" r="33466" b="178"/>
            <a:stretch/>
          </p:blipFill>
          <p:spPr>
            <a:xfrm rot="5400000">
              <a:off x="3508376" y="1385979"/>
              <a:ext cx="4572000" cy="4083049"/>
            </a:xfrm>
            <a:prstGeom prst="rect">
              <a:avLst/>
            </a:prstGeom>
          </p:spPr>
        </p:pic>
      </p:grpSp>
      <p:sp>
        <p:nvSpPr>
          <p:cNvPr id="53" name="Rectangle 3"/>
          <p:cNvSpPr txBox="1">
            <a:spLocks noChangeArrowheads="1"/>
          </p:cNvSpPr>
          <p:nvPr/>
        </p:nvSpPr>
        <p:spPr>
          <a:xfrm>
            <a:off x="4677934" y="2348067"/>
            <a:ext cx="2889114" cy="2161866"/>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spcBef>
                <a:spcPts val="0"/>
              </a:spcBef>
              <a:buClr>
                <a:schemeClr val="tx1"/>
              </a:buClr>
              <a:buFont typeface="Wingdings 3" charset="2"/>
              <a:buNone/>
            </a:pPr>
            <a:r>
              <a:rPr lang="en-US" sz="1800" i="1" dirty="0">
                <a:solidFill>
                  <a:schemeClr val="tx1"/>
                </a:solidFill>
                <a:latin typeface="Times New Roman" panose="02020603050405020304" pitchFamily="18" charset="0"/>
                <a:cs typeface="Times New Roman" panose="02020603050405020304" pitchFamily="18" charset="0"/>
              </a:rPr>
              <a:t>“Being a part of TRIO has allowed me to grow academically and personally preparing me for my future at Neumann and for my future career as a nurse!”                     - Erin Monaghan</a:t>
            </a:r>
          </a:p>
        </p:txBody>
      </p:sp>
      <p:grpSp>
        <p:nvGrpSpPr>
          <p:cNvPr id="54" name="Group 53"/>
          <p:cNvGrpSpPr/>
          <p:nvPr/>
        </p:nvGrpSpPr>
        <p:grpSpPr>
          <a:xfrm>
            <a:off x="6471191" y="4038245"/>
            <a:ext cx="1212325" cy="1683272"/>
            <a:chOff x="4642336" y="2081058"/>
            <a:chExt cx="2371414" cy="3535972"/>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30770" t="32548" r="17948" b="21347"/>
            <a:stretch/>
          </p:blipFill>
          <p:spPr>
            <a:xfrm rot="5400000">
              <a:off x="4069583" y="2672862"/>
              <a:ext cx="3516922" cy="2371413"/>
            </a:xfrm>
            <a:prstGeom prst="rect">
              <a:avLst/>
            </a:prstGeom>
          </p:spPr>
        </p:pic>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30770" t="32548" r="17948" b="21347"/>
            <a:stretch/>
          </p:blipFill>
          <p:spPr>
            <a:xfrm rot="5400000">
              <a:off x="4069582" y="2653812"/>
              <a:ext cx="3516922" cy="2371413"/>
            </a:xfrm>
            <a:prstGeom prst="rect">
              <a:avLst/>
            </a:prstGeom>
          </p:spPr>
        </p:pic>
      </p:grpSp>
      <p:grpSp>
        <p:nvGrpSpPr>
          <p:cNvPr id="3" name="Group 2"/>
          <p:cNvGrpSpPr/>
          <p:nvPr/>
        </p:nvGrpSpPr>
        <p:grpSpPr>
          <a:xfrm>
            <a:off x="3279540" y="2822578"/>
            <a:ext cx="1187910" cy="1687355"/>
            <a:chOff x="4728827" y="2357869"/>
            <a:chExt cx="1919235" cy="2770006"/>
          </a:xfrm>
        </p:grpSpPr>
        <p:grpSp>
          <p:nvGrpSpPr>
            <p:cNvPr id="79" name="Group 78"/>
            <p:cNvGrpSpPr/>
            <p:nvPr/>
          </p:nvGrpSpPr>
          <p:grpSpPr>
            <a:xfrm>
              <a:off x="4728827" y="2357869"/>
              <a:ext cx="1919235" cy="2770006"/>
              <a:chOff x="4772966" y="2615910"/>
              <a:chExt cx="1919235" cy="2770006"/>
            </a:xfrm>
          </p:grpSpPr>
          <p:pic>
            <p:nvPicPr>
              <p:cNvPr id="80" name="Picture 79"/>
              <p:cNvPicPr>
                <a:picLocks noChangeAspect="1"/>
              </p:cNvPicPr>
              <p:nvPr/>
            </p:nvPicPr>
            <p:blipFill rotWithShape="1">
              <a:blip r:embed="rId6">
                <a:extLst>
                  <a:ext uri="{28A0092B-C50C-407E-A947-70E740481C1C}">
                    <a14:useLocalDpi xmlns:a14="http://schemas.microsoft.com/office/drawing/2010/main" val="0"/>
                  </a:ext>
                </a:extLst>
              </a:blip>
              <a:srcRect l="38242" t="38408" r="21465" b="24277"/>
              <a:stretch/>
            </p:blipFill>
            <p:spPr>
              <a:xfrm rot="5400000">
                <a:off x="4350936" y="3044650"/>
                <a:ext cx="2763296" cy="1919235"/>
              </a:xfrm>
              <a:prstGeom prst="rect">
                <a:avLst/>
              </a:prstGeom>
            </p:spPr>
          </p:pic>
          <p:pic>
            <p:nvPicPr>
              <p:cNvPr id="81" name="Picture 80"/>
              <p:cNvPicPr>
                <a:picLocks noChangeAspect="1"/>
              </p:cNvPicPr>
              <p:nvPr/>
            </p:nvPicPr>
            <p:blipFill rotWithShape="1">
              <a:blip r:embed="rId7">
                <a:extLst>
                  <a:ext uri="{28A0092B-C50C-407E-A947-70E740481C1C}">
                    <a14:useLocalDpi xmlns:a14="http://schemas.microsoft.com/office/drawing/2010/main" val="0"/>
                  </a:ext>
                </a:extLst>
              </a:blip>
              <a:srcRect l="38242" t="38408" r="21465" b="24277"/>
              <a:stretch/>
            </p:blipFill>
            <p:spPr>
              <a:xfrm rot="5400000">
                <a:off x="4350936" y="3037940"/>
                <a:ext cx="2763296" cy="1919235"/>
              </a:xfrm>
              <a:prstGeom prst="rect">
                <a:avLst/>
              </a:prstGeom>
            </p:spPr>
          </p:pic>
        </p:grpSp>
        <p:sp>
          <p:nvSpPr>
            <p:cNvPr id="82" name="Chord 81"/>
            <p:cNvSpPr/>
            <p:nvPr/>
          </p:nvSpPr>
          <p:spPr>
            <a:xfrm rot="16359799">
              <a:off x="5622111" y="3027843"/>
              <a:ext cx="140484" cy="120641"/>
            </a:xfrm>
            <a:prstGeom prst="chord">
              <a:avLst/>
            </a:prstGeom>
            <a:solidFill>
              <a:srgbClr val="835B4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hord 82"/>
            <p:cNvSpPr/>
            <p:nvPr/>
          </p:nvSpPr>
          <p:spPr>
            <a:xfrm rot="21413729">
              <a:off x="5683668" y="2775118"/>
              <a:ext cx="214015" cy="106686"/>
            </a:xfrm>
            <a:prstGeom prst="chord">
              <a:avLst/>
            </a:prstGeom>
            <a:solidFill>
              <a:srgbClr val="835B41">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hord 83"/>
            <p:cNvSpPr/>
            <p:nvPr/>
          </p:nvSpPr>
          <p:spPr>
            <a:xfrm rot="10601048">
              <a:off x="5734430" y="2774735"/>
              <a:ext cx="214014" cy="106686"/>
            </a:xfrm>
            <a:prstGeom prst="chord">
              <a:avLst/>
            </a:prstGeom>
            <a:solidFill>
              <a:srgbClr val="835B41">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82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16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600"/>
                                        <p:tgtEl>
                                          <p:spTgt spid="3"/>
                                        </p:tgtEl>
                                      </p:cBhvr>
                                    </p:animEffect>
                                  </p:childTnLst>
                                </p:cTn>
                              </p:par>
                              <p:par>
                                <p:cTn id="11" presetID="6" presetClass="entr" presetSubtype="16" fill="hold" grpId="0" nodeType="withEffect">
                                  <p:stCondLst>
                                    <p:cond delay="750"/>
                                  </p:stCondLst>
                                  <p:childTnLst>
                                    <p:set>
                                      <p:cBhvr>
                                        <p:cTn id="12" dur="1" fill="hold">
                                          <p:stCondLst>
                                            <p:cond delay="0"/>
                                          </p:stCondLst>
                                        </p:cTn>
                                        <p:tgtEl>
                                          <p:spTgt spid="53"/>
                                        </p:tgtEl>
                                        <p:attrNameLst>
                                          <p:attrName>style.visibility</p:attrName>
                                        </p:attrNameLst>
                                      </p:cBhvr>
                                      <p:to>
                                        <p:strVal val="visible"/>
                                      </p:to>
                                    </p:set>
                                    <p:animEffect transition="in" filter="circle(in)">
                                      <p:cBhvr>
                                        <p:cTn id="13" dur="1650"/>
                                        <p:tgtEl>
                                          <p:spTgt spid="53"/>
                                        </p:tgtEl>
                                      </p:cBhvr>
                                    </p:animEffect>
                                  </p:childTnLst>
                                </p:cTn>
                              </p:par>
                              <p:par>
                                <p:cTn id="14" presetID="6" presetClass="entr" presetSubtype="16" fill="hold" nodeType="withEffect">
                                  <p:stCondLst>
                                    <p:cond delay="750"/>
                                  </p:stCondLst>
                                  <p:childTnLst>
                                    <p:set>
                                      <p:cBhvr>
                                        <p:cTn id="15" dur="1" fill="hold">
                                          <p:stCondLst>
                                            <p:cond delay="0"/>
                                          </p:stCondLst>
                                        </p:cTn>
                                        <p:tgtEl>
                                          <p:spTgt spid="54"/>
                                        </p:tgtEl>
                                        <p:attrNameLst>
                                          <p:attrName>style.visibility</p:attrName>
                                        </p:attrNameLst>
                                      </p:cBhvr>
                                      <p:to>
                                        <p:strVal val="visible"/>
                                      </p:to>
                                    </p:set>
                                    <p:animEffect transition="in" filter="circle(in)">
                                      <p:cBhvr>
                                        <p:cTn id="16" dur="1650"/>
                                        <p:tgtEl>
                                          <p:spTgt spid="54"/>
                                        </p:tgtEl>
                                      </p:cBhvr>
                                    </p:animEffect>
                                  </p:childTnLst>
                                </p:cTn>
                              </p:par>
                              <p:par>
                                <p:cTn id="17" presetID="6" presetClass="entr" presetSubtype="16" fill="hold" grpId="0" nodeType="withEffect">
                                  <p:stCondLst>
                                    <p:cond delay="1500"/>
                                  </p:stCondLst>
                                  <p:childTnLst>
                                    <p:set>
                                      <p:cBhvr>
                                        <p:cTn id="18" dur="1" fill="hold">
                                          <p:stCondLst>
                                            <p:cond delay="0"/>
                                          </p:stCondLst>
                                        </p:cTn>
                                        <p:tgtEl>
                                          <p:spTgt spid="49"/>
                                        </p:tgtEl>
                                        <p:attrNameLst>
                                          <p:attrName>style.visibility</p:attrName>
                                        </p:attrNameLst>
                                      </p:cBhvr>
                                      <p:to>
                                        <p:strVal val="visible"/>
                                      </p:to>
                                    </p:set>
                                    <p:animEffect transition="in" filter="circle(in)">
                                      <p:cBhvr>
                                        <p:cTn id="19" dur="1600"/>
                                        <p:tgtEl>
                                          <p:spTgt spid="49"/>
                                        </p:tgtEl>
                                      </p:cBhvr>
                                    </p:animEffect>
                                  </p:childTnLst>
                                </p:cTn>
                              </p:par>
                              <p:par>
                                <p:cTn id="20" presetID="6" presetClass="entr" presetSubtype="16" fill="hold"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circle(in)">
                                      <p:cBhvr>
                                        <p:cTn id="22" dur="16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9"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a:spLocks noGrp="1" noChangeArrowheads="1"/>
          </p:cNvSpPr>
          <p:nvPr>
            <p:ph type="title"/>
          </p:nvPr>
        </p:nvSpPr>
        <p:spPr>
          <a:xfrm>
            <a:off x="2244412" y="635516"/>
            <a:ext cx="7499350" cy="606715"/>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TRIO – Student Services Program</a:t>
            </a:r>
          </a:p>
        </p:txBody>
      </p:sp>
      <p:sp>
        <p:nvSpPr>
          <p:cNvPr id="6" name="Rectangle 3"/>
          <p:cNvSpPr txBox="1">
            <a:spLocks noChangeArrowheads="1"/>
          </p:cNvSpPr>
          <p:nvPr/>
        </p:nvSpPr>
        <p:spPr>
          <a:xfrm>
            <a:off x="1902375" y="1480396"/>
            <a:ext cx="8183424" cy="374924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spcBef>
                <a:spcPts val="600"/>
              </a:spcBef>
              <a:buClrTx/>
              <a:buFont typeface="Arial" panose="020B0604020202020204" pitchFamily="34" charset="0"/>
              <a:buChar char="•"/>
            </a:pPr>
            <a:endParaRPr lang="en-US" sz="300" dirty="0">
              <a:latin typeface="Gill Sans MT" panose="020B0502020104020203" pitchFamily="34" charset="0"/>
            </a:endParaRPr>
          </a:p>
          <a:p>
            <a:pPr lvl="1">
              <a:buClrTx/>
              <a:buFont typeface="Arial" panose="020B0604020202020204" pitchFamily="34" charset="0"/>
              <a:buChar char="•"/>
            </a:pPr>
            <a:r>
              <a:rPr lang="en-US" sz="2400" dirty="0">
                <a:latin typeface="Gill Sans MT" panose="020B0502020104020203" pitchFamily="34" charset="0"/>
              </a:rPr>
              <a:t>TRIO-SSS is federally funded under Title IV and managed by the Department of Education.</a:t>
            </a:r>
          </a:p>
          <a:p>
            <a:pPr lvl="1">
              <a:buClrTx/>
              <a:buFont typeface="Arial" panose="020B0604020202020204" pitchFamily="34" charset="0"/>
              <a:buChar char="•"/>
            </a:pPr>
            <a:r>
              <a:rPr lang="en-US" sz="2400" dirty="0">
                <a:latin typeface="Gill Sans MT" panose="020B0502020104020203" pitchFamily="34" charset="0"/>
              </a:rPr>
              <a:t>More than 1,000 colleges and universities offer TRIO-SSS Programs.</a:t>
            </a:r>
          </a:p>
          <a:p>
            <a:pPr lvl="1">
              <a:buClrTx/>
              <a:buFont typeface="Arial" panose="020B0604020202020204" pitchFamily="34" charset="0"/>
              <a:buChar char="•"/>
            </a:pPr>
            <a:r>
              <a:rPr lang="en-US" sz="2400" dirty="0">
                <a:latin typeface="Gill Sans MT" panose="020B0502020104020203" pitchFamily="34" charset="0"/>
              </a:rPr>
              <a:t>TRIO-SSS funds are obtained through a 5-year grant competition. </a:t>
            </a:r>
          </a:p>
          <a:p>
            <a:pPr lvl="1">
              <a:buClrTx/>
              <a:buFont typeface="Arial" panose="020B0604020202020204" pitchFamily="34" charset="0"/>
              <a:buChar char="•"/>
            </a:pPr>
            <a:r>
              <a:rPr lang="en-US" sz="2400" dirty="0">
                <a:latin typeface="Gill Sans MT" panose="020B0502020104020203" pitchFamily="34" charset="0"/>
              </a:rPr>
              <a:t>Neumann University’s TRIO-SSS Program extends to 2025, at which time it will be up for renewal.</a:t>
            </a:r>
          </a:p>
        </p:txBody>
      </p:sp>
      <p:pic>
        <p:nvPicPr>
          <p:cNvPr id="3" name="Picture 12" descr="Logo, company name&#10;&#10;Description automatically generated">
            <a:extLst>
              <a:ext uri="{FF2B5EF4-FFF2-40B4-BE49-F238E27FC236}">
                <a16:creationId xmlns:a16="http://schemas.microsoft.com/office/drawing/2014/main" id="{530A1B0D-3CFA-DE9C-108B-2FDCBA1A408B}"/>
              </a:ext>
            </a:extLst>
          </p:cNvPr>
          <p:cNvPicPr>
            <a:picLocks noChangeAspect="1"/>
          </p:cNvPicPr>
          <p:nvPr/>
        </p:nvPicPr>
        <p:blipFill rotWithShape="1">
          <a:blip r:embed="rId2"/>
          <a:srcRect l="784" t="33326" r="-1177" b="26772"/>
          <a:stretch/>
        </p:blipFill>
        <p:spPr>
          <a:xfrm>
            <a:off x="4713667" y="5552699"/>
            <a:ext cx="2753960" cy="967731"/>
          </a:xfrm>
          <a:prstGeom prst="rect">
            <a:avLst/>
          </a:prstGeom>
        </p:spPr>
      </p:pic>
    </p:spTree>
    <p:extLst>
      <p:ext uri="{BB962C8B-B14F-4D97-AF65-F5344CB8AC3E}">
        <p14:creationId xmlns:p14="http://schemas.microsoft.com/office/powerpoint/2010/main" val="277946613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840065" y="378498"/>
            <a:ext cx="8659021" cy="1129675"/>
          </a:xfrm>
        </p:spPr>
        <p:txBody>
          <a:bodyPr>
            <a:normAutofit fontScale="90000"/>
          </a:bodyPr>
          <a:lstStyle/>
          <a:p>
            <a:pPr algn="ctr" eaLnBrk="1" fontAlgn="auto" hangingPunct="1">
              <a:spcAft>
                <a:spcPts val="0"/>
              </a:spcAft>
              <a:defRPr/>
            </a:pPr>
            <a:r>
              <a:rPr lang="en-US" sz="4000" dirty="0">
                <a:solidFill>
                  <a:srgbClr val="0070C0"/>
                </a:solidFill>
                <a:latin typeface="Gill Sans MT" panose="020B0502020104020203" pitchFamily="34" charset="0"/>
              </a:rPr>
              <a:t>Neumann University’s </a:t>
            </a:r>
            <a:br>
              <a:rPr lang="en-US" sz="4000" dirty="0">
                <a:solidFill>
                  <a:srgbClr val="0070C0"/>
                </a:solidFill>
                <a:latin typeface="Gill Sans MT" panose="020B0502020104020203" pitchFamily="34" charset="0"/>
              </a:rPr>
            </a:br>
            <a:r>
              <a:rPr lang="en-US" sz="4000" dirty="0">
                <a:solidFill>
                  <a:srgbClr val="0070C0"/>
                </a:solidFill>
                <a:latin typeface="Gill Sans MT" panose="020B0502020104020203" pitchFamily="34" charset="0"/>
              </a:rPr>
              <a:t>TRIO – Student Support Services Program</a:t>
            </a:r>
          </a:p>
        </p:txBody>
      </p:sp>
      <p:sp>
        <p:nvSpPr>
          <p:cNvPr id="9" name="Rectangle 3"/>
          <p:cNvSpPr txBox="1">
            <a:spLocks noChangeArrowheads="1"/>
          </p:cNvSpPr>
          <p:nvPr/>
        </p:nvSpPr>
        <p:spPr>
          <a:xfrm>
            <a:off x="1668755" y="1671806"/>
            <a:ext cx="6522177" cy="4004166"/>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spcBef>
                <a:spcPts val="0"/>
              </a:spcBef>
              <a:buNone/>
            </a:pPr>
            <a:endParaRPr lang="en-US" sz="800" dirty="0">
              <a:latin typeface="Gill Sans MT" panose="020B0502020104020203" pitchFamily="34" charset="0"/>
            </a:endParaRPr>
          </a:p>
          <a:p>
            <a:pPr marL="457200" lvl="1" indent="0">
              <a:spcBef>
                <a:spcPts val="600"/>
              </a:spcBef>
              <a:buNone/>
            </a:pPr>
            <a:r>
              <a:rPr lang="en-US" sz="2600" dirty="0">
                <a:latin typeface="Gill Sans MT" panose="020B0502020104020203" pitchFamily="34" charset="0"/>
              </a:rPr>
              <a:t>Neumann University’s TRIO-Student Support Services (SSS) Program helps students progress each semester and develop academically and personally to graduate and achieve success. The TRIO Program’s goal is to see our students remain in college, increase their GPA, and graduate with the least amount of debt possible.</a:t>
            </a:r>
          </a:p>
          <a:p>
            <a:pPr marL="457200" lvl="1" indent="0">
              <a:buNone/>
            </a:pPr>
            <a:endParaRPr lang="en-US" sz="2800" dirty="0">
              <a:latin typeface="Gill Sans MT" panose="020B0502020104020203"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417" y="2470166"/>
            <a:ext cx="2776185" cy="4048182"/>
          </a:xfrm>
          <a:prstGeom prst="rect">
            <a:avLst/>
          </a:prstGeom>
        </p:spPr>
      </p:pic>
    </p:spTree>
    <p:extLst>
      <p:ext uri="{BB962C8B-B14F-4D97-AF65-F5344CB8AC3E}">
        <p14:creationId xmlns:p14="http://schemas.microsoft.com/office/powerpoint/2010/main" val="3477959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2070459" y="742096"/>
            <a:ext cx="4330342" cy="676322"/>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Mission Statement</a:t>
            </a:r>
          </a:p>
        </p:txBody>
      </p:sp>
      <p:sp>
        <p:nvSpPr>
          <p:cNvPr id="11" name="Rectangle 3"/>
          <p:cNvSpPr txBox="1">
            <a:spLocks noChangeArrowheads="1"/>
          </p:cNvSpPr>
          <p:nvPr/>
        </p:nvSpPr>
        <p:spPr>
          <a:xfrm>
            <a:off x="1672937" y="1630253"/>
            <a:ext cx="5424054" cy="3637940"/>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buNone/>
            </a:pPr>
            <a:endParaRPr lang="en-US" sz="800" dirty="0">
              <a:latin typeface="Gill Sans MT" panose="020B0502020104020203" pitchFamily="34" charset="0"/>
            </a:endParaRPr>
          </a:p>
          <a:p>
            <a:pPr marL="457200" lvl="1" indent="0">
              <a:buNone/>
            </a:pPr>
            <a:r>
              <a:rPr lang="en-US" sz="2800" dirty="0">
                <a:latin typeface="Gill Sans MT" panose="020B0502020104020203" pitchFamily="34" charset="0"/>
              </a:rPr>
              <a:t>The TRIO program’s mission mirrors that of the University – to encourage life-long learners and to educate a diverse community by sharing the gift   of knowledge in serving others.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740" y="1817175"/>
            <a:ext cx="4243533" cy="3377506"/>
          </a:xfrm>
          <a:prstGeom prst="rect">
            <a:avLst/>
          </a:prstGeom>
        </p:spPr>
      </p:pic>
    </p:spTree>
    <p:extLst>
      <p:ext uri="{BB962C8B-B14F-4D97-AF65-F5344CB8AC3E}">
        <p14:creationId xmlns:p14="http://schemas.microsoft.com/office/powerpoint/2010/main" val="23589446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974768" y="413832"/>
            <a:ext cx="9423639" cy="596349"/>
          </a:xfrm>
        </p:spPr>
        <p:txBody>
          <a:bodyPr>
            <a:noAutofit/>
          </a:bodyPr>
          <a:lstStyle/>
          <a:p>
            <a:pPr algn="ctr" eaLnBrk="1" fontAlgn="auto" hangingPunct="1">
              <a:spcAft>
                <a:spcPts val="0"/>
              </a:spcAft>
              <a:defRPr/>
            </a:pPr>
            <a:r>
              <a:rPr lang="en-US" sz="3600" dirty="0">
                <a:solidFill>
                  <a:srgbClr val="0070C0"/>
                </a:solidFill>
                <a:latin typeface="Gill Sans MT" panose="020B0502020104020203" pitchFamily="34" charset="0"/>
              </a:rPr>
              <a:t>Academic Commitment to TRIO-SSS Participants</a:t>
            </a:r>
          </a:p>
        </p:txBody>
      </p:sp>
      <p:sp>
        <p:nvSpPr>
          <p:cNvPr id="9" name="Rectangle 3"/>
          <p:cNvSpPr>
            <a:spLocks noGrp="1" noChangeArrowheads="1"/>
          </p:cNvSpPr>
          <p:nvPr>
            <p:ph idx="1"/>
          </p:nvPr>
        </p:nvSpPr>
        <p:spPr>
          <a:xfrm>
            <a:off x="1956173" y="1132588"/>
            <a:ext cx="8129936" cy="4405183"/>
          </a:xfr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chor="t">
            <a:noAutofit/>
          </a:bodyPr>
          <a:lstStyle/>
          <a:p>
            <a:pPr marL="0" lvl="1" indent="0" eaLnBrk="1" hangingPunct="1">
              <a:spcBef>
                <a:spcPts val="0"/>
              </a:spcBef>
              <a:spcAft>
                <a:spcPts val="0"/>
              </a:spcAft>
              <a:buNone/>
            </a:pPr>
            <a:endParaRPr lang="en-US" sz="300" i="0" dirty="0">
              <a:latin typeface="Gill Sans MT" panose="020B0502020104020203" pitchFamily="34" charset="0"/>
            </a:endParaRPr>
          </a:p>
          <a:p>
            <a:pPr marL="383540" indent="-383540">
              <a:spcBef>
                <a:spcPts val="600"/>
              </a:spcBef>
              <a:buFont typeface="Arial" panose="020B0604020202020204" pitchFamily="34" charset="0"/>
              <a:buChar char="•"/>
            </a:pPr>
            <a:r>
              <a:rPr lang="en-US" sz="2600" i="0" dirty="0">
                <a:latin typeface="Gill Sans MT"/>
              </a:rPr>
              <a:t>One-on-one academic </a:t>
            </a:r>
            <a:r>
              <a:rPr lang="en-US" sz="2600" dirty="0">
                <a:latin typeface="Gill Sans MT"/>
              </a:rPr>
              <a:t>coaching</a:t>
            </a:r>
            <a:r>
              <a:rPr lang="en-US" sz="2600" i="0" dirty="0">
                <a:latin typeface="Gill Sans MT"/>
              </a:rPr>
              <a:t> to help students achieve academic goals and increase their GPA;</a:t>
            </a:r>
          </a:p>
          <a:p>
            <a:pPr marL="383540" indent="-383540">
              <a:spcBef>
                <a:spcPts val="600"/>
              </a:spcBef>
              <a:buFont typeface="Arial" panose="020B0604020202020204" pitchFamily="34" charset="0"/>
              <a:buChar char="•"/>
            </a:pPr>
            <a:r>
              <a:rPr lang="en-US" sz="2600" dirty="0">
                <a:latin typeface="Gill Sans MT"/>
              </a:rPr>
              <a:t>Course selection assistance;</a:t>
            </a:r>
            <a:endParaRPr lang="en-US" sz="2600" i="0" dirty="0">
              <a:latin typeface="Gill Sans MT"/>
            </a:endParaRPr>
          </a:p>
          <a:p>
            <a:pPr marL="383540" indent="-383540">
              <a:buFont typeface="Arial" panose="020B0604020202020204" pitchFamily="34" charset="0"/>
              <a:buChar char="•"/>
            </a:pPr>
            <a:r>
              <a:rPr lang="en-US" sz="2600" i="0" dirty="0">
                <a:latin typeface="Gill Sans MT"/>
              </a:rPr>
              <a:t>The possibility of earning grant aid;</a:t>
            </a:r>
          </a:p>
          <a:p>
            <a:pPr marL="383540" indent="-383540">
              <a:buFont typeface="Arial" panose="020B0604020202020204" pitchFamily="34" charset="0"/>
              <a:buChar char="•"/>
            </a:pPr>
            <a:r>
              <a:rPr lang="en-US" sz="2600" i="0" dirty="0">
                <a:latin typeface="Gill Sans MT"/>
              </a:rPr>
              <a:t>Financial literacy and financial aid counseling;</a:t>
            </a:r>
          </a:p>
          <a:p>
            <a:pPr marL="383540" indent="-383540">
              <a:buFont typeface="Arial" panose="020B0604020202020204" pitchFamily="34" charset="0"/>
              <a:buChar char="•"/>
            </a:pPr>
            <a:r>
              <a:rPr lang="en-US" sz="2600" dirty="0">
                <a:solidFill>
                  <a:srgbClr val="4A2318"/>
                </a:solidFill>
                <a:latin typeface="Gill Sans MT"/>
                <a:cs typeface="Calibri"/>
              </a:rPr>
              <a:t>Counselor coordinated TRIO/university tutoring;</a:t>
            </a:r>
          </a:p>
          <a:p>
            <a:pPr marL="383540" indent="-383540">
              <a:buFont typeface="Arial" panose="020B0604020202020204" pitchFamily="34" charset="0"/>
              <a:buChar char="•"/>
            </a:pPr>
            <a:r>
              <a:rPr lang="en-US" sz="2600" i="0" dirty="0">
                <a:latin typeface="Gill Sans MT" panose="020B0502020104020203" pitchFamily="34" charset="0"/>
              </a:rPr>
              <a:t>Career and internship counseling; and,</a:t>
            </a:r>
          </a:p>
          <a:p>
            <a:pPr marL="383540" indent="-383540">
              <a:buFont typeface="Arial" panose="020B0604020202020204" pitchFamily="34" charset="0"/>
              <a:buChar char="•"/>
            </a:pPr>
            <a:r>
              <a:rPr lang="en-US" sz="2600" i="0" dirty="0">
                <a:latin typeface="Gill Sans MT" panose="020B0502020104020203" pitchFamily="34" charset="0"/>
              </a:rPr>
              <a:t>Graduate/professional school counseling.</a:t>
            </a:r>
          </a:p>
        </p:txBody>
      </p:sp>
    </p:spTree>
    <p:extLst>
      <p:ext uri="{BB962C8B-B14F-4D97-AF65-F5344CB8AC3E}">
        <p14:creationId xmlns:p14="http://schemas.microsoft.com/office/powerpoint/2010/main" val="1457777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1843329" y="443733"/>
            <a:ext cx="9181070" cy="616226"/>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Who is Eligible for the Program?</a:t>
            </a:r>
          </a:p>
        </p:txBody>
      </p:sp>
      <p:sp>
        <p:nvSpPr>
          <p:cNvPr id="10" name="Rectangle 3"/>
          <p:cNvSpPr>
            <a:spLocks noGrp="1" noChangeArrowheads="1"/>
          </p:cNvSpPr>
          <p:nvPr>
            <p:ph idx="1"/>
          </p:nvPr>
        </p:nvSpPr>
        <p:spPr>
          <a:xfrm>
            <a:off x="2325242" y="1108806"/>
            <a:ext cx="8217243" cy="5528096"/>
          </a:xfrm>
          <a:solidFill>
            <a:schemeClr val="accent1">
              <a:lumMod val="20000"/>
              <a:lumOff val="80000"/>
            </a:schemeClr>
          </a:solidFill>
          <a:effectLst>
            <a:outerShdw blurRad="50800" dist="50800" dir="5400000" algn="ctr" rotWithShape="0">
              <a:srgbClr val="000000">
                <a:alpha val="82000"/>
              </a:srgbClr>
            </a:outerShdw>
          </a:effectLst>
        </p:spPr>
        <p:txBody>
          <a:bodyPr vert="horz" lIns="91440" tIns="45720" rIns="91440" bIns="45720" rtlCol="0" anchor="t">
            <a:noAutofit/>
          </a:bodyPr>
          <a:lstStyle/>
          <a:p>
            <a:pPr marL="383540" indent="-383540">
              <a:lnSpc>
                <a:spcPct val="100000"/>
              </a:lnSpc>
              <a:spcBef>
                <a:spcPts val="1200"/>
              </a:spcBef>
              <a:buNone/>
            </a:pPr>
            <a:r>
              <a:rPr lang="en-US" b="1" dirty="0">
                <a:solidFill>
                  <a:schemeClr val="tx1"/>
                </a:solidFill>
                <a:latin typeface="Gill Sans MT"/>
              </a:rPr>
              <a:t>      Although not all students will qualify for the TRIO Program, those selected must be:</a:t>
            </a:r>
            <a:endParaRPr lang="en-US" i="0">
              <a:solidFill>
                <a:schemeClr val="tx1"/>
              </a:solidFill>
            </a:endParaRPr>
          </a:p>
          <a:p>
            <a:pPr marL="971550" lvl="1" indent="-514350">
              <a:buAutoNum type="arabicPeriod"/>
            </a:pPr>
            <a:r>
              <a:rPr lang="en-US" i="0" dirty="0">
                <a:solidFill>
                  <a:schemeClr val="tx1"/>
                </a:solidFill>
                <a:latin typeface="Gill Sans MT"/>
              </a:rPr>
              <a:t>US citizens or permanent residents eligible for federal loans or grants, </a:t>
            </a:r>
            <a:endParaRPr lang="en-US" i="0">
              <a:solidFill>
                <a:schemeClr val="tx1"/>
              </a:solidFill>
              <a:latin typeface="Gill Sans MT" panose="020B0502020104020203" pitchFamily="34" charset="0"/>
            </a:endParaRPr>
          </a:p>
          <a:p>
            <a:pPr marL="971550" lvl="1" indent="-514350">
              <a:buAutoNum type="arabicPeriod"/>
            </a:pPr>
            <a:r>
              <a:rPr lang="en-US" i="0" dirty="0">
                <a:solidFill>
                  <a:schemeClr val="tx1"/>
                </a:solidFill>
                <a:latin typeface="Gill Sans MT"/>
              </a:rPr>
              <a:t>pursuing their first bachelor's degree, and</a:t>
            </a:r>
          </a:p>
          <a:p>
            <a:pPr marL="971550" lvl="1" indent="-514350">
              <a:buAutoNum type="arabicPeriod"/>
            </a:pPr>
            <a:r>
              <a:rPr lang="en-US" i="0" dirty="0">
                <a:solidFill>
                  <a:schemeClr val="tx1"/>
                </a:solidFill>
                <a:latin typeface="Gill Sans MT"/>
              </a:rPr>
              <a:t>freshman or sophomore students who are academically in need of services.</a:t>
            </a:r>
          </a:p>
          <a:p>
            <a:pPr marL="457200" lvl="1" indent="0" eaLnBrk="1" hangingPunct="1">
              <a:buClrTx/>
              <a:buNone/>
            </a:pPr>
            <a:r>
              <a:rPr lang="en-US" b="1" dirty="0">
                <a:solidFill>
                  <a:schemeClr val="tx1"/>
                </a:solidFill>
                <a:latin typeface="Gill Sans MT"/>
              </a:rPr>
              <a:t>Students must also be one or more of the following:</a:t>
            </a:r>
          </a:p>
          <a:p>
            <a:pPr marL="971550" lvl="1" indent="-514350" eaLnBrk="1" hangingPunct="1">
              <a:buClrTx/>
              <a:buAutoNum type="arabicPeriod"/>
            </a:pPr>
            <a:r>
              <a:rPr lang="en-US" i="0" dirty="0">
                <a:solidFill>
                  <a:schemeClr val="tx1"/>
                </a:solidFill>
                <a:latin typeface="Gill Sans MT"/>
              </a:rPr>
              <a:t>income eligible as defined by the US Department of Health and Human Services Poverty Guidelines;</a:t>
            </a:r>
          </a:p>
          <a:p>
            <a:pPr marL="971550" lvl="1" indent="-514350" eaLnBrk="1" hangingPunct="1">
              <a:buClrTx/>
              <a:buAutoNum type="arabicPeriod"/>
            </a:pPr>
            <a:r>
              <a:rPr lang="en-US" i="0" dirty="0">
                <a:solidFill>
                  <a:schemeClr val="tx1"/>
                </a:solidFill>
                <a:latin typeface="Gill Sans MT"/>
              </a:rPr>
              <a:t>the first generation in the family to attend college with neither parent nor the parent or guardian with whom you live having graduated from a four-year college or university or you are independent; and/or,</a:t>
            </a:r>
          </a:p>
          <a:p>
            <a:pPr marL="971550" lvl="1" indent="-514350">
              <a:buAutoNum type="arabicPeriod"/>
            </a:pPr>
            <a:r>
              <a:rPr lang="en-US" i="0" dirty="0">
                <a:solidFill>
                  <a:schemeClr val="tx1"/>
                </a:solidFill>
                <a:latin typeface="Gill Sans MT"/>
              </a:rPr>
              <a:t>Have a documented disability on file with Accessibility Services.</a:t>
            </a:r>
          </a:p>
        </p:txBody>
      </p:sp>
    </p:spTree>
    <p:extLst>
      <p:ext uri="{BB962C8B-B14F-4D97-AF65-F5344CB8AC3E}">
        <p14:creationId xmlns:p14="http://schemas.microsoft.com/office/powerpoint/2010/main" val="2669527653"/>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909886" y="595477"/>
            <a:ext cx="6743247" cy="665921"/>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Applying for the TRIO Program</a:t>
            </a:r>
          </a:p>
        </p:txBody>
      </p:sp>
      <p:sp>
        <p:nvSpPr>
          <p:cNvPr id="9" name="Rectangle 3"/>
          <p:cNvSpPr txBox="1">
            <a:spLocks noChangeArrowheads="1"/>
          </p:cNvSpPr>
          <p:nvPr/>
        </p:nvSpPr>
        <p:spPr>
          <a:xfrm>
            <a:off x="1491926" y="2133896"/>
            <a:ext cx="5579166" cy="2407281"/>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wrap="square"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spcBef>
                <a:spcPts val="300"/>
              </a:spcBef>
              <a:buClrTx/>
              <a:buNone/>
            </a:pPr>
            <a:endParaRPr lang="en-US" sz="300" dirty="0">
              <a:latin typeface="Gill Sans MT" panose="020B0502020104020203" pitchFamily="34" charset="0"/>
            </a:endParaRPr>
          </a:p>
          <a:p>
            <a:pPr marL="457200" lvl="1" indent="0">
              <a:spcBef>
                <a:spcPts val="400"/>
              </a:spcBef>
              <a:buClrTx/>
              <a:buNone/>
            </a:pPr>
            <a:r>
              <a:rPr lang="en-US" sz="2400" dirty="0">
                <a:latin typeface="Gill Sans MT" panose="020B0502020104020203" pitchFamily="34" charset="0"/>
              </a:rPr>
              <a:t>The TRIO Program application can be found on the Neumann University TRIO website. Separate applications are available for dependent and independent students.</a:t>
            </a:r>
            <a:endParaRPr lang="en-US" sz="2200" dirty="0">
              <a:latin typeface="Gill Sans MT" panose="020B0502020104020203" pitchFamily="34" charset="0"/>
            </a:endParaRPr>
          </a:p>
          <a:p>
            <a:pPr marL="457200" lvl="1" indent="0">
              <a:buNone/>
            </a:pPr>
            <a:endParaRPr lang="en-US" sz="3200" dirty="0">
              <a:latin typeface="Gill Sans MT" panose="020B0502020104020203"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890" y="1699827"/>
            <a:ext cx="3821687" cy="4385661"/>
          </a:xfrm>
          <a:prstGeom prst="rect">
            <a:avLst/>
          </a:prstGeom>
        </p:spPr>
      </p:pic>
    </p:spTree>
    <p:extLst>
      <p:ext uri="{BB962C8B-B14F-4D97-AF65-F5344CB8AC3E}">
        <p14:creationId xmlns:p14="http://schemas.microsoft.com/office/powerpoint/2010/main" val="1326810225"/>
      </p:ext>
    </p:extLst>
  </p:cSld>
  <p:clrMapOvr>
    <a:masterClrMapping/>
  </p:clrMapOvr>
  <p:transition spd="slow">
    <p:check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1512947" y="408415"/>
            <a:ext cx="5386616" cy="591991"/>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Scheduling an Interview</a:t>
            </a:r>
          </a:p>
        </p:txBody>
      </p:sp>
      <p:sp>
        <p:nvSpPr>
          <p:cNvPr id="10" name="Rectangle 3"/>
          <p:cNvSpPr txBox="1">
            <a:spLocks noChangeArrowheads="1"/>
          </p:cNvSpPr>
          <p:nvPr/>
        </p:nvSpPr>
        <p:spPr>
          <a:xfrm>
            <a:off x="1067890" y="2057706"/>
            <a:ext cx="6506731" cy="1969764"/>
          </a:xfrm>
          <a:prstGeom prst="rect">
            <a:avLst/>
          </a:prstGeom>
          <a:solidFill>
            <a:schemeClr val="accent1">
              <a:lumMod val="20000"/>
              <a:lumOff val="80000"/>
            </a:schemeClr>
          </a:solidFill>
          <a:effectLst>
            <a:outerShdw blurRad="50800" dist="50800" dir="5400000" algn="ctr" rotWithShape="0">
              <a:srgbClr val="000000">
                <a:alpha val="82000"/>
              </a:srgbClr>
            </a:outerShdw>
          </a:effectLst>
        </p:spPr>
        <p:txBody>
          <a:bodyPr vert="horz" lIns="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buClrTx/>
              <a:buNone/>
            </a:pPr>
            <a:r>
              <a:rPr lang="en-US" sz="2400" dirty="0">
                <a:latin typeface="Gill Sans MT" panose="020B0502020104020203" pitchFamily="34" charset="0"/>
              </a:rPr>
              <a:t>Once the TRIO office receives a completed  application, the student is contacted to set up an interview. Please be ready to provide some dates and times for the interview.</a:t>
            </a:r>
          </a:p>
          <a:p>
            <a:pPr marL="457200" lvl="1" indent="0">
              <a:buNone/>
            </a:pPr>
            <a:endParaRPr lang="en-US" sz="3200" dirty="0">
              <a:latin typeface="Gill Sans MT" panose="020B0502020104020203"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0521" t="12161" r="161" b="24011"/>
          <a:stretch/>
        </p:blipFill>
        <p:spPr>
          <a:xfrm rot="5400000">
            <a:off x="7232227" y="1878682"/>
            <a:ext cx="4753776" cy="3283025"/>
          </a:xfrm>
          <a:prstGeom prst="rect">
            <a:avLst/>
          </a:prstGeom>
        </p:spPr>
      </p:pic>
    </p:spTree>
    <p:extLst>
      <p:ext uri="{BB962C8B-B14F-4D97-AF65-F5344CB8AC3E}">
        <p14:creationId xmlns:p14="http://schemas.microsoft.com/office/powerpoint/2010/main" val="171099393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418034" y="0"/>
            <a:ext cx="422031"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a:spLocks noGrp="1" noChangeArrowheads="1"/>
          </p:cNvSpPr>
          <p:nvPr>
            <p:ph type="title"/>
          </p:nvPr>
        </p:nvSpPr>
        <p:spPr>
          <a:xfrm>
            <a:off x="1635974" y="607862"/>
            <a:ext cx="6804275" cy="596827"/>
          </a:xfrm>
        </p:spPr>
        <p:txBody>
          <a:bodyPr>
            <a:normAutofit/>
          </a:bodyPr>
          <a:lstStyle/>
          <a:p>
            <a:pPr algn="ctr" eaLnBrk="1" fontAlgn="auto" hangingPunct="1">
              <a:spcAft>
                <a:spcPts val="0"/>
              </a:spcAft>
              <a:defRPr/>
            </a:pPr>
            <a:r>
              <a:rPr lang="en-US" sz="3600" dirty="0">
                <a:solidFill>
                  <a:srgbClr val="0070C0"/>
                </a:solidFill>
                <a:latin typeface="Gill Sans MT" panose="020B0502020104020203" pitchFamily="34" charset="0"/>
              </a:rPr>
              <a:t>How Does TRIO Select Students?</a:t>
            </a:r>
          </a:p>
        </p:txBody>
      </p:sp>
      <p:sp>
        <p:nvSpPr>
          <p:cNvPr id="8" name="Rectangle 3"/>
          <p:cNvSpPr>
            <a:spLocks noGrp="1" noChangeArrowheads="1"/>
          </p:cNvSpPr>
          <p:nvPr>
            <p:ph idx="1"/>
          </p:nvPr>
        </p:nvSpPr>
        <p:spPr>
          <a:xfrm>
            <a:off x="1332839" y="1403508"/>
            <a:ext cx="7666156" cy="4359983"/>
          </a:xfrm>
          <a:solidFill>
            <a:schemeClr val="accent1">
              <a:lumMod val="20000"/>
              <a:lumOff val="80000"/>
            </a:schemeClr>
          </a:solidFill>
          <a:effectLst>
            <a:outerShdw blurRad="50800" dist="50800" dir="5400000" algn="ctr" rotWithShape="0">
              <a:srgbClr val="000000">
                <a:alpha val="82000"/>
              </a:srgbClr>
            </a:outerShdw>
          </a:effectLst>
        </p:spPr>
        <p:txBody>
          <a:bodyPr lIns="274320">
            <a:noAutofit/>
          </a:bodyPr>
          <a:lstStyle/>
          <a:p>
            <a:pPr marL="914400" lvl="1" indent="-457200" eaLnBrk="1" hangingPunct="1">
              <a:buClr>
                <a:schemeClr val="tx1"/>
              </a:buClr>
              <a:buFont typeface="+mj-lt"/>
              <a:buAutoNum type="arabicPeriod"/>
            </a:pPr>
            <a:endParaRPr lang="en-US" sz="800" dirty="0">
              <a:solidFill>
                <a:schemeClr val="tx1"/>
              </a:solidFill>
              <a:latin typeface="Gill Sans MT" panose="020B0502020104020203" pitchFamily="34" charset="0"/>
            </a:endParaRPr>
          </a:p>
          <a:p>
            <a:pPr indent="-457200">
              <a:buClr>
                <a:schemeClr val="tx1"/>
              </a:buClr>
              <a:buFont typeface="+mj-lt"/>
              <a:buAutoNum type="arabicPeriod"/>
            </a:pPr>
            <a:r>
              <a:rPr lang="en-US" sz="2400" dirty="0">
                <a:solidFill>
                  <a:schemeClr val="tx1"/>
                </a:solidFill>
                <a:latin typeface="Gill Sans MT" panose="020B0502020104020203" pitchFamily="34" charset="0"/>
              </a:rPr>
              <a:t>With a limited number of acceptances, the TRIO-SSS Program staff will interview and select applicants based on eligibility criteria and the applicant’s intent to fully use the program’s services and to graduate.</a:t>
            </a:r>
          </a:p>
          <a:p>
            <a:pPr indent="-457200">
              <a:buClr>
                <a:schemeClr val="tx1"/>
              </a:buClr>
              <a:buFont typeface="+mj-lt"/>
              <a:buAutoNum type="arabicPeriod"/>
            </a:pPr>
            <a:r>
              <a:rPr lang="en-US" sz="2400" dirty="0">
                <a:solidFill>
                  <a:schemeClr val="tx1"/>
                </a:solidFill>
                <a:latin typeface="Gill Sans MT" panose="020B0502020104020203" pitchFamily="34" charset="0"/>
              </a:rPr>
              <a:t>The TRIO-SSS Program gives priority to:</a:t>
            </a:r>
          </a:p>
          <a:p>
            <a:pPr lvl="1">
              <a:buClr>
                <a:schemeClr val="tx1"/>
              </a:buClr>
              <a:buFont typeface="Arial" panose="020B0604020202020204" pitchFamily="34" charset="0"/>
              <a:buChar char="•"/>
            </a:pPr>
            <a:r>
              <a:rPr lang="en-US" sz="2400" i="0" dirty="0">
                <a:solidFill>
                  <a:schemeClr val="tx1"/>
                </a:solidFill>
                <a:latin typeface="Gill Sans MT" panose="020B0502020104020203" pitchFamily="34" charset="0"/>
              </a:rPr>
              <a:t>Incoming freshmen and sophomores who are either income-eligible, first generation, or both and full-time;</a:t>
            </a:r>
          </a:p>
          <a:p>
            <a:pPr lvl="1">
              <a:buClr>
                <a:schemeClr val="tx1"/>
              </a:buClr>
              <a:buFont typeface="Arial" panose="020B0604020202020204" pitchFamily="34" charset="0"/>
              <a:buChar char="•"/>
            </a:pPr>
            <a:r>
              <a:rPr lang="en-US" sz="2400" i="0" dirty="0">
                <a:solidFill>
                  <a:schemeClr val="tx1"/>
                </a:solidFill>
                <a:latin typeface="Gill Sans MT" panose="020B0502020104020203" pitchFamily="34" charset="0"/>
              </a:rPr>
              <a:t>Incoming freshmen and sophomores who have a documented disability.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7593" y="1949989"/>
            <a:ext cx="2420985" cy="3116468"/>
          </a:xfrm>
          <a:prstGeom prst="rect">
            <a:avLst/>
          </a:prstGeom>
        </p:spPr>
      </p:pic>
    </p:spTree>
    <p:extLst>
      <p:ext uri="{BB962C8B-B14F-4D97-AF65-F5344CB8AC3E}">
        <p14:creationId xmlns:p14="http://schemas.microsoft.com/office/powerpoint/2010/main" val="4239683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67F19828D28A408E53CB82C94791E5" ma:contentTypeVersion="13" ma:contentTypeDescription="Create a new document." ma:contentTypeScope="" ma:versionID="718be63491f6e3fce16ebfca066a7439">
  <xsd:schema xmlns:xsd="http://www.w3.org/2001/XMLSchema" xmlns:xs="http://www.w3.org/2001/XMLSchema" xmlns:p="http://schemas.microsoft.com/office/2006/metadata/properties" xmlns:ns2="eaaeda63-e35b-46f9-bab7-b97789e2d9b9" xmlns:ns3="4f25dc69-0402-4dd0-bf88-effe0e52aead" targetNamespace="http://schemas.microsoft.com/office/2006/metadata/properties" ma:root="true" ma:fieldsID="64e06f93ec94d5e11ff667f64df5a7bf" ns2:_="" ns3:_="">
    <xsd:import namespace="eaaeda63-e35b-46f9-bab7-b97789e2d9b9"/>
    <xsd:import namespace="4f25dc69-0402-4dd0-bf88-effe0e52ae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eda63-e35b-46f9-bab7-b97789e2d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d538c4d-5f3f-40f2-9829-0da1e21bdb8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25dc69-0402-4dd0-bf88-effe0e52ae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b0f6f2-20ea-48b2-9a53-79bc7e0610fa}" ma:internalName="TaxCatchAll" ma:showField="CatchAllData" ma:web="4f25dc69-0402-4dd0-bf88-effe0e52ae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DC36C-73DF-4B10-93E5-594668F71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eda63-e35b-46f9-bab7-b97789e2d9b9"/>
    <ds:schemaRef ds:uri="4f25dc69-0402-4dd0-bf88-effe0e52a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E3DF20-3BE9-4D53-B56D-8259E3C449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TM10001105[[fn=Crop]]</Template>
  <TotalTime>1470</TotalTime>
  <Words>857</Words>
  <Application>Microsoft Office PowerPoint</Application>
  <PresentationFormat>Widescreen</PresentationFormat>
  <Paragraphs>58</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Crop</vt:lpstr>
      <vt:lpstr>PowerPoint Presentation</vt:lpstr>
      <vt:lpstr>TRIO – Student Services Program</vt:lpstr>
      <vt:lpstr>Neumann University’s  TRIO – Student Support Services Program</vt:lpstr>
      <vt:lpstr>Mission Statement</vt:lpstr>
      <vt:lpstr>Academic Commitment to TRIO-SSS Participants</vt:lpstr>
      <vt:lpstr>Who is Eligible for the Program?</vt:lpstr>
      <vt:lpstr>Applying for the TRIO Program</vt:lpstr>
      <vt:lpstr>Scheduling an Interview</vt:lpstr>
      <vt:lpstr>How Does TRIO Select Students?</vt:lpstr>
      <vt:lpstr>Neumann University’s TRIO Program  Student Recommendations</vt:lpstr>
      <vt:lpstr>PowerPoint Presentation</vt:lpstr>
      <vt:lpstr>PowerPoint Presentation</vt:lpstr>
    </vt:vector>
  </TitlesOfParts>
  <Company>Neumann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Prokop</dc:creator>
  <cp:lastModifiedBy>Nadine Prokop</cp:lastModifiedBy>
  <cp:revision>167</cp:revision>
  <cp:lastPrinted>2016-05-19T15:42:38Z</cp:lastPrinted>
  <dcterms:created xsi:type="dcterms:W3CDTF">2016-04-27T18:29:10Z</dcterms:created>
  <dcterms:modified xsi:type="dcterms:W3CDTF">2023-05-19T17:17:28Z</dcterms:modified>
</cp:coreProperties>
</file>