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8" r:id="rId5"/>
    <p:sldId id="262" r:id="rId6"/>
    <p:sldId id="306" r:id="rId7"/>
    <p:sldId id="309" r:id="rId8"/>
    <p:sldId id="305" r:id="rId9"/>
    <p:sldId id="331" r:id="rId10"/>
    <p:sldId id="311" r:id="rId11"/>
    <p:sldId id="351" r:id="rId12"/>
    <p:sldId id="318" r:id="rId13"/>
    <p:sldId id="277" r:id="rId14"/>
    <p:sldId id="280" r:id="rId15"/>
    <p:sldId id="347" r:id="rId16"/>
    <p:sldId id="356" r:id="rId17"/>
    <p:sldId id="352" r:id="rId18"/>
    <p:sldId id="282" r:id="rId19"/>
    <p:sldId id="323" r:id="rId20"/>
    <p:sldId id="285" r:id="rId21"/>
    <p:sldId id="293" r:id="rId22"/>
    <p:sldId id="298" r:id="rId23"/>
    <p:sldId id="360" r:id="rId24"/>
    <p:sldId id="299" r:id="rId25"/>
    <p:sldId id="359" r:id="rId26"/>
    <p:sldId id="358" r:id="rId27"/>
    <p:sldId id="3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ACE67-0325-5AA9-BA9A-8CE04D159C4E}" v="2914" dt="2020-09-21T20:19:44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A117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FA9B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5693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0084D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85E7DEE2-616E-40E0-9C8F-5A71B09AC547}">
      <dgm:prSet phldrT="[Text]" custT="1"/>
      <dgm:spPr>
        <a:solidFill>
          <a:srgbClr val="BD577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gm:t>
    </dgm:pt>
    <dgm:pt modelId="{6102B6F7-A605-4FED-B692-0C89C8DA9E61}" type="parTrans" cxnId="{89CC94EB-0147-4149-870E-571767A615EB}">
      <dgm:prSet/>
      <dgm:spPr/>
      <dgm:t>
        <a:bodyPr/>
        <a:lstStyle/>
        <a:p>
          <a:endParaRPr lang="en-US"/>
        </a:p>
      </dgm:t>
    </dgm:pt>
    <dgm:pt modelId="{34083969-9564-47EE-B745-107C8E033475}" type="sibTrans" cxnId="{89CC94EB-0147-4149-870E-571767A615EB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26367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26F4202D-5CB8-46DF-851A-DC3432C2C607}" type="pres">
      <dgm:prSet presAssocID="{85E7DEE2-616E-40E0-9C8F-5A71B09AC547}" presName="node" presStyleLbl="node1" presStyleIdx="1" presStyleCnt="7">
        <dgm:presLayoutVars>
          <dgm:bulletEnabled val="1"/>
        </dgm:presLayoutVars>
      </dgm:prSet>
      <dgm:spPr/>
    </dgm:pt>
    <dgm:pt modelId="{7A2BB161-A8F0-43CF-90EF-69BFE6C371B2}" type="pres">
      <dgm:prSet presAssocID="{34083969-9564-47EE-B745-107C8E033475}" presName="sibTrans" presStyleCnt="0"/>
      <dgm:spPr/>
    </dgm:pt>
    <dgm:pt modelId="{B0C99F12-FC81-415D-AEAD-4E552DEABC5C}" type="pres">
      <dgm:prSet presAssocID="{D8C1DA9E-C270-47F3-8537-BEC065CD2B7B}" presName="node" presStyleLbl="node1" presStyleIdx="2" presStyleCnt="7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3" presStyleCnt="7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4" presStyleCnt="7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5" presStyleCnt="7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6" presStyleCnt="7">
        <dgm:presLayoutVars>
          <dgm:bulletEnabled val="1"/>
        </dgm:presLayoutVars>
      </dgm:prSet>
      <dgm:spPr/>
    </dgm:pt>
  </dgm:ptLst>
  <dgm:cxnLst>
    <dgm:cxn modelId="{54C39601-8086-477C-BFBB-5969752E1237}" type="presOf" srcId="{85E7DEE2-616E-40E0-9C8F-5A71B09AC547}" destId="{26F4202D-5CB8-46DF-851A-DC3432C2C607}" srcOrd="0" destOrd="0" presId="urn:microsoft.com/office/officeart/2005/8/layout/default"/>
    <dgm:cxn modelId="{5D516D09-2290-41E0-B543-E949DA7A0D98}" srcId="{2C3B3EE8-1974-4721-AEB7-E3A2FDF93822}" destId="{75ED350A-5613-4C2D-AC5E-71B325FFEAC6}" srcOrd="6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3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5" destOrd="0" parTransId="{8002DC73-3526-47C2-A76E-49BB41116437}" sibTransId="{F4C14619-512F-47BD-998D-77955E0F118B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2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4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89CC94EB-0147-4149-870E-571767A615EB}" srcId="{2C3B3EE8-1974-4721-AEB7-E3A2FDF93822}" destId="{85E7DEE2-616E-40E0-9C8F-5A71B09AC547}" srcOrd="1" destOrd="0" parTransId="{6102B6F7-A605-4FED-B692-0C89C8DA9E61}" sibTransId="{34083969-9564-47EE-B745-107C8E033475}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1A90CC61-D6F2-4E57-BE1E-A0AD28EA517B}" type="presParOf" srcId="{8E94DB06-A882-425C-B771-3778FC160372}" destId="{26F4202D-5CB8-46DF-851A-DC3432C2C607}" srcOrd="2" destOrd="0" presId="urn:microsoft.com/office/officeart/2005/8/layout/default"/>
    <dgm:cxn modelId="{097B9EF4-882E-4B1F-8239-EF70137E7DD2}" type="presParOf" srcId="{8E94DB06-A882-425C-B771-3778FC160372}" destId="{7A2BB161-A8F0-43CF-90EF-69BFE6C371B2}" srcOrd="3" destOrd="0" presId="urn:microsoft.com/office/officeart/2005/8/layout/default"/>
    <dgm:cxn modelId="{990C8A6C-D149-4330-A646-22D1E47E180B}" type="presParOf" srcId="{8E94DB06-A882-425C-B771-3778FC160372}" destId="{B0C99F12-FC81-415D-AEAD-4E552DEABC5C}" srcOrd="4" destOrd="0" presId="urn:microsoft.com/office/officeart/2005/8/layout/default"/>
    <dgm:cxn modelId="{A6338025-C737-4DE7-B726-A19AABC8FBDD}" type="presParOf" srcId="{8E94DB06-A882-425C-B771-3778FC160372}" destId="{1A80CB66-F6F8-4D2B-A0F6-D7E51B69A853}" srcOrd="5" destOrd="0" presId="urn:microsoft.com/office/officeart/2005/8/layout/default"/>
    <dgm:cxn modelId="{296ECE5A-191C-490B-8189-D5E32408D67D}" type="presParOf" srcId="{8E94DB06-A882-425C-B771-3778FC160372}" destId="{2EEFF565-0FA5-4AFE-8EC9-CF46641B257F}" srcOrd="6" destOrd="0" presId="urn:microsoft.com/office/officeart/2005/8/layout/default"/>
    <dgm:cxn modelId="{1723EBED-DB26-42EA-A03A-E1F7E6C99A98}" type="presParOf" srcId="{8E94DB06-A882-425C-B771-3778FC160372}" destId="{3531B753-653F-4E59-B2F5-08469469C2DA}" srcOrd="7" destOrd="0" presId="urn:microsoft.com/office/officeart/2005/8/layout/default"/>
    <dgm:cxn modelId="{9C8C247E-C18C-4EC2-AF61-A954A8DA53B9}" type="presParOf" srcId="{8E94DB06-A882-425C-B771-3778FC160372}" destId="{5927B7F6-1A6B-4BE6-9A00-80A8F3451E16}" srcOrd="8" destOrd="0" presId="urn:microsoft.com/office/officeart/2005/8/layout/default"/>
    <dgm:cxn modelId="{A5DE739B-9A8C-4E43-A445-48F16FFD54B2}" type="presParOf" srcId="{8E94DB06-A882-425C-B771-3778FC160372}" destId="{ED234A13-193D-4539-ADE1-4E21D01069A4}" srcOrd="9" destOrd="0" presId="urn:microsoft.com/office/officeart/2005/8/layout/default"/>
    <dgm:cxn modelId="{40ECB347-707C-4C03-9ED3-4CADFE0A2612}" type="presParOf" srcId="{8E94DB06-A882-425C-B771-3778FC160372}" destId="{799B4B1F-19A5-4028-A572-1E0AD4FB66AD}" srcOrd="10" destOrd="0" presId="urn:microsoft.com/office/officeart/2005/8/layout/default"/>
    <dgm:cxn modelId="{25D1CC27-56ED-48E0-A64C-C23E492A1BB1}" type="presParOf" srcId="{8E94DB06-A882-425C-B771-3778FC160372}" destId="{6AD71644-83C8-4E5A-AA6A-F692A90E17DF}" srcOrd="11" destOrd="0" presId="urn:microsoft.com/office/officeart/2005/8/layout/default"/>
    <dgm:cxn modelId="{40F0C02C-5D4A-4746-9693-D7519CB4B872}" type="presParOf" srcId="{8E94DB06-A882-425C-B771-3778FC160372}" destId="{F8FCE1B0-A15B-4784-82E6-5BFC1F3402C4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>
        <a:solidFill>
          <a:srgbClr val="56933B"/>
        </a:solidFill>
        <a:ln>
          <a:solidFill>
            <a:srgbClr val="3B4311"/>
          </a:solidFill>
        </a:ln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2019,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</dgm:pt>
    <dgm:pt modelId="{32E2B2D4-5D81-4E02-BF5F-CA5FC3672B12}" type="pres">
      <dgm:prSet presAssocID="{0F81FF52-536F-40DB-A4B6-C4E48ED31DDF}" presName="roof" presStyleLbl="dkBgShp" presStyleIdx="0" presStyleCnt="2"/>
      <dgm:spPr/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</dgm:pt>
    <dgm:pt modelId="{87A24CA5-A769-4AD8-9829-CACB8FAAEB88}" type="pres">
      <dgm:prSet presAssocID="{0F81FF52-536F-40DB-A4B6-C4E48ED31DDF}" presName="base" presStyleLbl="dkBgShp" presStyleIdx="1" presStyleCnt="2"/>
      <dgm:spPr>
        <a:solidFill>
          <a:srgbClr val="56933B"/>
        </a:solidFill>
        <a:ln>
          <a:solidFill>
            <a:schemeClr val="bg1"/>
          </a:solidFill>
        </a:ln>
      </dgm:spPr>
    </dgm:pt>
  </dgm:ptLst>
  <dgm:cxnLst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42825" y="51825"/>
          <a:ext cx="4804658" cy="4749654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00065" y="930511"/>
        <a:ext cx="1773147" cy="1413587"/>
      </dsp:txXfrm>
    </dsp:sp>
    <dsp:sp modelId="{12A9E0E2-F062-49BB-8602-5660ED6764EF}">
      <dsp:nvSpPr>
        <dsp:cNvPr id="0" name=""/>
        <dsp:cNvSpPr/>
      </dsp:nvSpPr>
      <dsp:spPr>
        <a:xfrm>
          <a:off x="1127581" y="109478"/>
          <a:ext cx="4698143" cy="463627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60548" y="2510407"/>
        <a:ext cx="1733838" cy="1379843"/>
      </dsp:txXfrm>
    </dsp:sp>
    <dsp:sp modelId="{D437C0E5-3883-4F51-8AF0-A5736AFED719}">
      <dsp:nvSpPr>
        <dsp:cNvPr id="0" name=""/>
        <dsp:cNvSpPr/>
      </dsp:nvSpPr>
      <dsp:spPr>
        <a:xfrm>
          <a:off x="1083253" y="127753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24617" y="2509754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040373" y="1637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591437" y="906239"/>
        <a:ext cx="1798206" cy="143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45889" y="1503"/>
          <a:ext cx="2269256" cy="1361554"/>
        </a:xfrm>
        <a:prstGeom prst="rect">
          <a:avLst/>
        </a:prstGeom>
        <a:solidFill>
          <a:srgbClr val="7632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445889" y="1503"/>
        <a:ext cx="2269256" cy="1361554"/>
      </dsp:txXfrm>
    </dsp:sp>
    <dsp:sp modelId="{26F4202D-5CB8-46DF-851A-DC3432C2C607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BD57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sp:txBody>
      <dsp:txXfrm>
        <a:off x="2942071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rgbClr val="A117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5438254" y="1503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FA9B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45889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569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799B4B1F-19A5-4028-A572-1E0AD4FB66A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rgbClr val="008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5438254" y="1589982"/>
        <a:ext cx="2269256" cy="1361554"/>
      </dsp:txXfrm>
    </dsp:sp>
    <dsp:sp modelId="{F8FCE1B0-A15B-4784-82E6-5BFC1F3402C4}">
      <dsp:nvSpPr>
        <dsp:cNvPr id="0" name=""/>
        <dsp:cNvSpPr/>
      </dsp:nvSpPr>
      <dsp:spPr>
        <a:xfrm>
          <a:off x="2942071" y="3178462"/>
          <a:ext cx="2269256" cy="1361554"/>
        </a:xfrm>
        <a:prstGeom prst="rect">
          <a:avLst/>
        </a:prstGeom>
        <a:solidFill>
          <a:srgbClr val="2636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2942071" y="3178462"/>
        <a:ext cx="2269256" cy="1361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rgbClr val="56933B"/>
        </a:solidFill>
        <a:ln>
          <a:solidFill>
            <a:srgbClr val="3B431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8686800" cy="1417320"/>
      </dsp:txXfrm>
    </dsp:sp>
    <dsp:sp modelId="{4D5791FB-88AE-4085-BF06-6168C6E23C57}">
      <dsp:nvSpPr>
        <dsp:cNvPr id="0" name=""/>
        <dsp:cNvSpPr/>
      </dsp:nvSpPr>
      <dsp:spPr>
        <a:xfrm>
          <a:off x="1060" y="1417320"/>
          <a:ext cx="1240668" cy="297637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060" y="1417320"/>
        <a:ext cx="1240668" cy="2976372"/>
      </dsp:txXfrm>
    </dsp:sp>
    <dsp:sp modelId="{10E998BF-0381-477E-AAE8-B755529DF6D1}">
      <dsp:nvSpPr>
        <dsp:cNvPr id="0" name=""/>
        <dsp:cNvSpPr/>
      </dsp:nvSpPr>
      <dsp:spPr>
        <a:xfrm>
          <a:off x="1241728" y="1417320"/>
          <a:ext cx="1240668" cy="297637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2019, or later</a:t>
          </a:r>
        </a:p>
      </dsp:txBody>
      <dsp:txXfrm>
        <a:off x="1241728" y="1417320"/>
        <a:ext cx="1240668" cy="2976372"/>
      </dsp:txXfrm>
    </dsp:sp>
    <dsp:sp modelId="{58829F29-8EC1-4265-A142-EAD87D1B180B}">
      <dsp:nvSpPr>
        <dsp:cNvPr id="0" name=""/>
        <dsp:cNvSpPr/>
      </dsp:nvSpPr>
      <dsp:spPr>
        <a:xfrm>
          <a:off x="2482397" y="1417320"/>
          <a:ext cx="1240668" cy="297637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2482397" y="1417320"/>
        <a:ext cx="1240668" cy="2976372"/>
      </dsp:txXfrm>
    </dsp:sp>
    <dsp:sp modelId="{82F5335F-6E72-4F66-A0C0-843B5C20B1F0}">
      <dsp:nvSpPr>
        <dsp:cNvPr id="0" name=""/>
        <dsp:cNvSpPr/>
      </dsp:nvSpPr>
      <dsp:spPr>
        <a:xfrm>
          <a:off x="3723065" y="1417320"/>
          <a:ext cx="1240668" cy="297637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3723065" y="1417320"/>
        <a:ext cx="1240668" cy="2976372"/>
      </dsp:txXfrm>
    </dsp:sp>
    <dsp:sp modelId="{0FD0CE40-12DE-4F3E-A162-5D510837C7AF}">
      <dsp:nvSpPr>
        <dsp:cNvPr id="0" name=""/>
        <dsp:cNvSpPr/>
      </dsp:nvSpPr>
      <dsp:spPr>
        <a:xfrm>
          <a:off x="4963734" y="1417320"/>
          <a:ext cx="1240668" cy="297637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4963734" y="1417320"/>
        <a:ext cx="1240668" cy="2976372"/>
      </dsp:txXfrm>
    </dsp:sp>
    <dsp:sp modelId="{B487B1B9-6CE1-4570-9F42-E88FB51EE26F}">
      <dsp:nvSpPr>
        <dsp:cNvPr id="0" name=""/>
        <dsp:cNvSpPr/>
      </dsp:nvSpPr>
      <dsp:spPr>
        <a:xfrm>
          <a:off x="6204402" y="1417320"/>
          <a:ext cx="1240668" cy="297637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6204402" y="1417320"/>
        <a:ext cx="1240668" cy="2976372"/>
      </dsp:txXfrm>
    </dsp:sp>
    <dsp:sp modelId="{B31ABA9C-E4A3-48F6-BA97-577BC1FC89D9}">
      <dsp:nvSpPr>
        <dsp:cNvPr id="0" name=""/>
        <dsp:cNvSpPr/>
      </dsp:nvSpPr>
      <dsp:spPr>
        <a:xfrm>
          <a:off x="7445071" y="1417320"/>
          <a:ext cx="1240668" cy="297637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7445071" y="1417320"/>
        <a:ext cx="1240668" cy="2976372"/>
      </dsp:txXfrm>
    </dsp:sp>
    <dsp:sp modelId="{87A24CA5-A769-4AD8-9829-CACB8FAAEB88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rgbClr val="56933B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1F888-6553-47FD-A258-D0706EF3B24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C3BE3-8FD6-4E3F-B73A-4D0E37B2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7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17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0E107901-3AB9-48B7-82D3-B083BF2321A7}" type="slidenum">
              <a:rPr lang="en-US" smtClean="0"/>
              <a:pPr defTabSz="965547"/>
              <a:t>18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6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10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11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12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13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07C3-29E7-214D-A3F4-4943D385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A730-9AC9-3340-B969-0295C4D1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F8A74-E9BC-E54E-AF3E-5446BCF4D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87B1-3569-0849-84CC-7396E810E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9C53D-A470-EC46-B3C0-2FCE2EF9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A5B9-D5A4-E443-AD6F-BA6A18CC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F3EF6-5731-5B45-905D-8E67708C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9C01-55CD-5446-BA02-70820F47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F137D-83CB-CB49-B656-3A7A1E7EB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" y="0"/>
            <a:ext cx="12184303" cy="68580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CD4A2-9964-A04A-978C-E7C2291AD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4060F-40A5-EC4A-822D-BC8229A6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06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62B28-6C3C-5E4B-A7AB-B81EA6AF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38AC0-A688-7345-B719-CCD1B6EE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A2B67-30E9-C74B-8633-30604F8F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6E2D2-4070-6244-9965-506C7E939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" y="0"/>
            <a:ext cx="12184303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409EC6-CB0A-1B49-803F-8EA4EDEB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CA5AB-54BD-2246-BA54-5CFEAD82A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9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5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252627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27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70999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51537-207A-DB4F-96E7-F4B7E6CC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9443C-E8D0-554F-8ECF-8FC59E1C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B9E9E-AB1B-0846-ABBD-434D75CD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B6D43-2691-8946-BAB1-A78D45BA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B6737-77C1-C147-8244-698D4892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B379-8F71-F141-BF68-2FDCFB31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C1F3B-24F9-C340-8FDE-4FD714D1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817AD-C2C8-DD4B-BE7B-0DF88767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8D82A-76C7-D745-84AD-BFCF0A9C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64AE2-3D87-0744-9071-48AE873B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4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C334C-5B39-0848-B72A-32083012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C3EFC-BA9D-2541-9F65-EA965F7C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E3E35-043A-8C4E-AA87-AA67064D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E148E-F20B-FB4B-AB62-3D706A803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31266-8664-4840-8D42-2DAFA8394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F0C3D-525A-2F43-AA44-136ADF11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53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416B3-8DA6-B241-BE90-26F00127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F7965-9E2D-314F-9737-90FC7703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B9D84-6613-1449-8D8B-1F69B317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2DE03-FCEA-9044-87D4-094871B1C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62D01-522E-EF4F-9BF0-6DAA6A9D0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29CE9-4AB2-4348-87CE-952DD5F99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AAF81-0B71-4D46-BCE9-A07657C21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9C088-4691-E942-88E4-A1047840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63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734B7-C348-0F4F-A4D3-527AF8AE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A84B9-A17D-034F-9494-10079BCF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EA569-8454-7442-9DE3-940600CF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21A48-6819-C84A-B2F5-192EBE98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45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7D341-ACC4-664E-BF85-6E3B8514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43B9F-2FA3-5849-8261-AC6C99EB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378CE-0A8D-8B49-9C5D-0951C752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EA82C-4DA8-844D-B326-7412EEED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C7111-706B-9545-8E51-B87B5A59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F5531-CD34-7B4B-A5DB-4A612B5D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45B58B-2900-EF48-8D96-266D35AF2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" y="0"/>
            <a:ext cx="12184303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95132-29DC-A946-93C9-0AD1224BD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101AF-8545-B644-9F03-CDB6627B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60AE0-B9ED-894A-8736-9E85C528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84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43F51-CBF0-7042-A611-3D07FF3A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527A4-C1C0-BB42-AC57-04046D68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A791F-C67C-1048-B96A-CCF2B862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14E2E-3C89-7B42-BB19-2E3AF6D1A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" y="0"/>
            <a:ext cx="12184303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A2D18-EC71-C748-87A9-239E2DC3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64877-EFFC-DC45-AFFB-ED17554BA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83F38-0304-C842-B689-2146D366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045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4CAD4-45AD-6849-AE52-FA3183514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88AD1-1169-4645-A6E9-EFA65AAD301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4C459-8AB9-2E4A-ABDD-734F090CC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0A64-6A24-1846-8C02-6375E88AC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9C60-6B85-C54F-AE40-EB3F92866C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FBB1C-225D-1B4F-8CAE-9A08A51C1E6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1685"/>
            <a:ext cx="12192000" cy="685463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52EFA-40F7-7C4D-92EE-F17377170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EC519-387E-C245-86F1-11BA4DFA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51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k12.de.us/Page/99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eaa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finaid@neumann.ed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E9DCA5F3-D3FF-4B73-A427-82530A566F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36651" y="1866642"/>
            <a:ext cx="9144000" cy="374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54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Verdana"/>
                <a:cs typeface="Verdana"/>
              </a:rPr>
              <a:t>What You </a:t>
            </a:r>
            <a:b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Verdana"/>
                <a:cs typeface="Verdana"/>
              </a:rPr>
              <a:t>Need to Know </a:t>
            </a:r>
            <a:b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Verdana"/>
                <a:cs typeface="Verdana"/>
              </a:rPr>
              <a:t>About Financial Aid</a:t>
            </a:r>
            <a:b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0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85165" y="365125"/>
            <a:ext cx="11914093" cy="1352457"/>
          </a:xfrm>
        </p:spPr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Free Application for Federal Student Aid (FAFSA</a:t>
            </a:r>
            <a:r>
              <a:rPr lang="en-US" baseline="30000" dirty="0">
                <a:solidFill>
                  <a:srgbClr val="005B99"/>
                </a:solidFill>
                <a:latin typeface="Times New Roman"/>
                <a:cs typeface="Times New Roman"/>
              </a:rPr>
              <a:t>®</a:t>
            </a:r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9803"/>
            <a:ext cx="10515600" cy="4737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Times New Roman"/>
                <a:cs typeface="Arial"/>
              </a:rPr>
              <a:t>Collects demographic and financial information used to determine EFC-Expected Family Contribution</a:t>
            </a:r>
          </a:p>
          <a:p>
            <a:pPr>
              <a:spcBef>
                <a:spcPct val="75000"/>
              </a:spcBef>
            </a:pPr>
            <a:r>
              <a:rPr lang="en-US" sz="2400" dirty="0">
                <a:latin typeface="Times New Roman"/>
                <a:cs typeface="Arial"/>
              </a:rPr>
              <a:t>Colleges use EFC to determine eligibility for federal and state financial aid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/>
                <a:cs typeface="Arial"/>
              </a:rPr>
              <a:t>May be filed at any time during an academic year, but no earlier than October 1</a:t>
            </a:r>
            <a:r>
              <a:rPr lang="en-US" sz="2400" baseline="30000" dirty="0">
                <a:latin typeface="Times New Roman"/>
                <a:cs typeface="Arial"/>
              </a:rPr>
              <a:t>st</a:t>
            </a:r>
            <a:r>
              <a:rPr lang="en-US" sz="2400" dirty="0">
                <a:latin typeface="Times New Roman"/>
                <a:cs typeface="Arial"/>
              </a:rPr>
              <a:t> prior to the academic year for which the student requests aid</a:t>
            </a:r>
            <a:endParaRPr lang="en-US" sz="2400" dirty="0">
              <a:latin typeface="Times New Roman"/>
              <a:ea typeface="+mn-lt"/>
              <a:cs typeface="+mn-lt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/>
                <a:cs typeface="Arial"/>
              </a:rPr>
              <a:t>For the 2021-22 academic year, the FAFSA may be filed beginning October 1, 2020</a:t>
            </a:r>
            <a:endParaRPr lang="en-US" sz="2400" dirty="0">
              <a:latin typeface="Times New Roman"/>
              <a:ea typeface="+mn-lt"/>
              <a:cs typeface="+mn-lt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/>
                <a:ea typeface="+mn-lt"/>
                <a:cs typeface="Arial"/>
              </a:rPr>
              <a:t>Neumann University School Code 003988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400" dirty="0">
              <a:latin typeface="Arial"/>
              <a:cs typeface="Arial"/>
            </a:endParaRPr>
          </a:p>
          <a:p>
            <a:pPr>
              <a:spcBef>
                <a:spcPct val="75000"/>
              </a:spcBef>
            </a:pPr>
            <a:endParaRPr lang="en-US" sz="2400" dirty="0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Benefits of Using FOTW or myStudentAid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349188" y="1449108"/>
            <a:ext cx="10004612" cy="4727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400"/>
              </a:spcBef>
              <a:defRPr/>
            </a:pPr>
            <a:r>
              <a:rPr lang="en-US" sz="2400" dirty="0">
                <a:latin typeface="Times New Roman"/>
                <a:cs typeface="Arial"/>
              </a:rPr>
              <a:t>Built-in edits to prevent costly errors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latin typeface="Times New Roman"/>
                <a:cs typeface="Arial"/>
              </a:rPr>
              <a:t>Skip-logic allows student and/or parent to skip unnecessary questions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>
                <a:latin typeface="Times New Roman"/>
                <a:cs typeface="Arial"/>
              </a:rPr>
              <a:t>Option to use Internal Revenue Service (IRS) Data Retrieval Tool to import tax data</a:t>
            </a:r>
          </a:p>
          <a:p>
            <a:pPr>
              <a:spcBef>
                <a:spcPct val="30000"/>
              </a:spcBef>
              <a:defRPr/>
            </a:pPr>
            <a:r>
              <a:rPr lang="en-US" sz="2400" dirty="0">
                <a:latin typeface="Times New Roman"/>
                <a:cs typeface="Arial"/>
              </a:rPr>
              <a:t>More timely submission of original application and any necessary corrections</a:t>
            </a:r>
            <a:endParaRPr lang="en-US" sz="2400">
              <a:latin typeface="Times New Roman"/>
              <a:ea typeface="+mn-lt"/>
              <a:cs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400" dirty="0">
                <a:latin typeface="Times New Roman"/>
                <a:cs typeface="Arial"/>
              </a:rPr>
              <a:t>More detailed instructions and “help” for common questions</a:t>
            </a:r>
            <a:endParaRPr lang="en-US" sz="2400">
              <a:latin typeface="Times New Roman"/>
              <a:ea typeface="+mn-lt"/>
              <a:cs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400" dirty="0">
                <a:latin typeface="Times New Roman"/>
                <a:cs typeface="Arial"/>
              </a:rPr>
              <a:t>Ability to check application status online</a:t>
            </a:r>
            <a:endParaRPr lang="en-US" sz="2400">
              <a:latin typeface="Times New Roman"/>
              <a:ea typeface="+mn-lt"/>
              <a:cs typeface="+mn-lt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400" dirty="0">
                <a:latin typeface="Times New Roman"/>
                <a:cs typeface="Arial"/>
              </a:rPr>
              <a:t>Simplified application process in the future</a:t>
            </a:r>
            <a:endParaRPr lang="en-US" sz="2400">
              <a:latin typeface="Times New Roman"/>
              <a:ea typeface="+mn-lt"/>
              <a:cs typeface="+mn-lt"/>
            </a:endParaRPr>
          </a:p>
          <a:p>
            <a:pPr>
              <a:spcBef>
                <a:spcPts val="2400"/>
              </a:spcBef>
              <a:defRPr/>
            </a:pPr>
            <a:endParaRPr lang="en-US" dirty="0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68F710-741A-4D01-8E01-122B3690D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667000" y="999707"/>
            <a:ext cx="6970074" cy="5305400"/>
          </a:xfrm>
          <a:prstGeom prst="rect">
            <a:avLst/>
          </a:prstGeom>
        </p:spPr>
      </p:pic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171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FAFSA on the Web (FOTW)</a:t>
            </a:r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4572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84298"/>
            <a:ext cx="8839200" cy="1143000"/>
          </a:xfrm>
        </p:spPr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FAFSA on the Web (FOTW)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4876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FD937F-566F-4E13-8F30-12DD51E4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242931"/>
            <a:ext cx="9144000" cy="49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C9CD731-7DE4-41B6-ADF4-AC47FC5E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519" y="1901011"/>
            <a:ext cx="3433483" cy="2510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Arial"/>
              </a:rPr>
              <a:t>Mobile ability to begin, complete, save, and submit the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CC6F9A-86BD-45DA-A0AC-A4BA88BC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6" y="1950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myStudentAid Mobile App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81ED60-52DE-435A-B405-DE7880683B0F}"/>
              </a:ext>
            </a:extLst>
          </p:cNvPr>
          <p:cNvGrpSpPr/>
          <p:nvPr/>
        </p:nvGrpSpPr>
        <p:grpSpPr>
          <a:xfrm>
            <a:off x="4678680" y="1297058"/>
            <a:ext cx="3291840" cy="5169694"/>
            <a:chOff x="344478" y="-95250"/>
            <a:chExt cx="3291840" cy="5169694"/>
          </a:xfrm>
        </p:grpSpPr>
        <p:pic>
          <p:nvPicPr>
            <p:cNvPr id="22" name="Picture 21" descr="iPhone6_mockup_front_white.png">
              <a:extLst>
                <a:ext uri="{FF2B5EF4-FFF2-40B4-BE49-F238E27FC236}">
                  <a16:creationId xmlns:a16="http://schemas.microsoft.com/office/drawing/2014/main" id="{17A5BD21-B951-473D-B564-D775B42D12A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BA5082-F9DF-4E10-8D6D-CE9ABE002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726018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D74D8A-272E-4BEA-A735-EF2FA425E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0" y="1297058"/>
            <a:ext cx="3292125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7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IRS Data Retrieval Tool (DRT) 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1391093" y="1453486"/>
            <a:ext cx="10515600" cy="3840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Times New Roman"/>
                <a:cs typeface="Arial"/>
              </a:rPr>
              <a:t>Allows for certain tax return information to be transferred from the IRS database</a:t>
            </a:r>
          </a:p>
          <a:p>
            <a:pPr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Times New Roman"/>
                <a:cs typeface="Arial"/>
              </a:rPr>
              <a:t>Participation is voluntary and student chooses whether or not to transfer data to FOTW</a:t>
            </a:r>
          </a:p>
          <a:p>
            <a:pPr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Times New Roman"/>
                <a:cs typeface="Arial"/>
              </a:rPr>
              <a:t>IRS will authenticate taxpayer’s identity</a:t>
            </a:r>
          </a:p>
          <a:p>
            <a:pPr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Times New Roman"/>
                <a:cs typeface="Arial"/>
              </a:rPr>
              <a:t>If tax record is found, IRS transfers information to populate the FAFSA</a:t>
            </a:r>
          </a:p>
          <a:p>
            <a:pPr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Times New Roman"/>
                <a:cs typeface="Arial"/>
              </a:rPr>
              <a:t>Reduces documents requested by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CB05-5C00-4306-B2A7-C61C51C7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22690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IRS Data Retrieval Tool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05501C-7174-433B-B780-160A02D56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893144"/>
              </p:ext>
            </p:extLst>
          </p:nvPr>
        </p:nvGraphicFramePr>
        <p:xfrm>
          <a:off x="2094614" y="1467404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4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266" y="457219"/>
            <a:ext cx="4434069" cy="80540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FSA 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1631" y="1440083"/>
            <a:ext cx="7518467" cy="4732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</a:pPr>
            <a:r>
              <a:rPr lang="en-US" sz="2500" dirty="0">
                <a:latin typeface="Times New Roman"/>
                <a:cs typeface="Arial"/>
              </a:rPr>
              <a:t>Necessary for access to all federal student aid websites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</a:pPr>
            <a:r>
              <a:rPr lang="en-US" sz="2500" dirty="0">
                <a:latin typeface="Times New Roman"/>
                <a:cs typeface="Arial"/>
              </a:rPr>
              <a:t>May be used by students and parents throughout </a:t>
            </a:r>
            <a:br>
              <a:rPr lang="en-US" sz="2500" dirty="0">
                <a:latin typeface="Times New Roman"/>
                <a:cs typeface="Arial" panose="020B0604020202020204" pitchFamily="34" charset="0"/>
              </a:rPr>
            </a:br>
            <a:r>
              <a:rPr lang="en-US" sz="2500" dirty="0">
                <a:latin typeface="Times New Roman"/>
                <a:cs typeface="Arial"/>
              </a:rPr>
              <a:t>financial aid process, including subsequent 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</a:pPr>
            <a:r>
              <a:rPr lang="en-US" sz="2400" b="1" u="sng" dirty="0">
                <a:latin typeface="Times New Roman"/>
                <a:cs typeface="Arial"/>
              </a:rPr>
              <a:t>Only</a:t>
            </a:r>
            <a:r>
              <a:rPr lang="en-US" sz="2400" dirty="0">
                <a:latin typeface="Times New Roman"/>
                <a:cs typeface="Arial"/>
              </a:rPr>
              <a:t> the owner should </a:t>
            </a:r>
            <a:br>
              <a:rPr lang="en-US" sz="2400" dirty="0">
                <a:latin typeface="Times New Roman"/>
                <a:cs typeface="Arial" panose="020B0604020202020204" pitchFamily="34" charset="0"/>
              </a:rPr>
            </a:br>
            <a:r>
              <a:rPr lang="en-US" sz="2400" dirty="0">
                <a:latin typeface="Times New Roman"/>
                <a:cs typeface="Arial"/>
              </a:rPr>
              <a:t>create  FSA ID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</a:pPr>
            <a:r>
              <a:rPr lang="en-US" sz="2400" dirty="0">
                <a:latin typeface="Times New Roman"/>
                <a:cs typeface="Arial"/>
              </a:rPr>
              <a:t>Apply at </a:t>
            </a:r>
            <a:r>
              <a:rPr lang="en-US" sz="2400" dirty="0">
                <a:latin typeface="Times New Roman"/>
                <a:cs typeface="Arial"/>
                <a:hlinkClick r:id="rId3"/>
              </a:rPr>
              <a:t>https://fsaid.ed.gov/npas/index.htm</a:t>
            </a:r>
            <a:endParaRPr lang="en-US" sz="2400">
              <a:latin typeface="Times New Roman"/>
              <a:cs typeface="Arial"/>
            </a:endParaRPr>
          </a:p>
          <a:p>
            <a:pPr>
              <a:spcBef>
                <a:spcPts val="18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272464" y="3567114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1714" y="3414714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81F78E-95FE-4553-BB7A-2376754F24A0}"/>
              </a:ext>
            </a:extLst>
          </p:cNvPr>
          <p:cNvGrpSpPr/>
          <p:nvPr/>
        </p:nvGrpSpPr>
        <p:grpSpPr>
          <a:xfrm>
            <a:off x="8302415" y="491134"/>
            <a:ext cx="3520398" cy="4807253"/>
            <a:chOff x="4586288" y="990600"/>
            <a:chExt cx="4209772" cy="34446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3B8450-D9A2-4C0D-9308-3991609D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6288" y="990600"/>
              <a:ext cx="4209772" cy="173837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35D2DC-8FEE-4B68-BAA5-A9CD22E1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1453" y="2684504"/>
              <a:ext cx="4204607" cy="1750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76201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Common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9558" y="169814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900"/>
              </a:spcBef>
              <a:buClr>
                <a:srgbClr val="005B99"/>
              </a:buClr>
            </a:pPr>
            <a:r>
              <a:rPr lang="en-US" sz="3000" dirty="0">
                <a:latin typeface="Times New Roman"/>
                <a:cs typeface="Arial"/>
              </a:rPr>
              <a:t>Social Security Numbers</a:t>
            </a:r>
          </a:p>
          <a:p>
            <a:pPr>
              <a:spcBef>
                <a:spcPts val="900"/>
              </a:spcBef>
              <a:buClr>
                <a:srgbClr val="005B99"/>
              </a:buClr>
            </a:pPr>
            <a:r>
              <a:rPr lang="en-US" sz="3000" dirty="0">
                <a:latin typeface="Times New Roman"/>
                <a:cs typeface="Arial"/>
              </a:rPr>
              <a:t>Divorced/widowed/remarried parental information</a:t>
            </a:r>
          </a:p>
          <a:p>
            <a:pPr>
              <a:spcBef>
                <a:spcPts val="900"/>
              </a:spcBef>
              <a:buClr>
                <a:srgbClr val="005B99"/>
              </a:buClr>
            </a:pPr>
            <a:r>
              <a:rPr lang="en-US" sz="3000" dirty="0">
                <a:latin typeface="Times New Roman"/>
                <a:cs typeface="Arial"/>
              </a:rPr>
              <a:t>Income earned by parent/stepparent</a:t>
            </a:r>
          </a:p>
          <a:p>
            <a:pPr>
              <a:spcBef>
                <a:spcPts val="900"/>
              </a:spcBef>
              <a:buClr>
                <a:srgbClr val="005B99"/>
              </a:buClr>
            </a:pPr>
            <a:r>
              <a:rPr lang="en-US" sz="3000" dirty="0">
                <a:latin typeface="Times New Roman"/>
                <a:cs typeface="Arial"/>
              </a:rPr>
              <a:t>Untaxed income</a:t>
            </a:r>
          </a:p>
          <a:p>
            <a:pPr>
              <a:spcBef>
                <a:spcPts val="900"/>
              </a:spcBef>
              <a:buClr>
                <a:srgbClr val="005B99"/>
              </a:buClr>
            </a:pPr>
            <a:r>
              <a:rPr lang="en-US" sz="3000" dirty="0">
                <a:latin typeface="Times New Roman"/>
                <a:cs typeface="Arial"/>
              </a:rPr>
              <a:t>U.S. income taxes paid </a:t>
            </a:r>
            <a:endParaRPr lang="en-US" sz="3000" dirty="0">
              <a:latin typeface="Times New Roman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rgbClr val="005B99"/>
              </a:buClr>
            </a:pPr>
            <a:r>
              <a:rPr lang="en-US" sz="3000" dirty="0">
                <a:latin typeface="Times New Roman"/>
                <a:cs typeface="Arial"/>
              </a:rPr>
              <a:t>Household size</a:t>
            </a:r>
          </a:p>
          <a:p>
            <a:pPr>
              <a:spcBef>
                <a:spcPts val="900"/>
              </a:spcBef>
              <a:buClr>
                <a:srgbClr val="005B99"/>
              </a:buClr>
            </a:pPr>
            <a:r>
              <a:rPr lang="en-US" sz="3000" dirty="0">
                <a:latin typeface="Times New Roman"/>
                <a:cs typeface="Arial"/>
              </a:rPr>
              <a:t>Number of household members in college</a:t>
            </a:r>
          </a:p>
          <a:p>
            <a:pPr>
              <a:spcBef>
                <a:spcPts val="900"/>
              </a:spcBef>
              <a:buClr>
                <a:srgbClr val="005B99"/>
              </a:buClr>
            </a:pPr>
            <a:r>
              <a:rPr lang="en-US" sz="3000" dirty="0">
                <a:latin typeface="Times New Roman"/>
                <a:cs typeface="Arial"/>
              </a:rPr>
              <a:t>Real estate and investment net worth</a:t>
            </a: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033" y="503349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835889" y="1966912"/>
            <a:ext cx="87630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347663" algn="l"/>
              </a:tabLst>
            </a:pPr>
            <a:r>
              <a:rPr lang="en-US" dirty="0">
                <a:latin typeface="Arial"/>
                <a:cs typeface="Arial"/>
              </a:rPr>
              <a:t>I</a:t>
            </a:r>
            <a:r>
              <a:rPr lang="en-US" dirty="0">
                <a:latin typeface="Times New Roman"/>
                <a:cs typeface="Arial"/>
              </a:rPr>
              <a:t>f necessary, corrections to FAFSA data may be made by: </a:t>
            </a:r>
            <a:endParaRPr lang="en-US" dirty="0">
              <a:latin typeface="Times New Roman"/>
              <a:cs typeface="Arial" panose="020B0604020202020204" pitchFamily="34" charset="0"/>
            </a:endParaRPr>
          </a:p>
          <a:p>
            <a:pPr marL="339725" indent="-339725">
              <a:spcBef>
                <a:spcPct val="35000"/>
              </a:spcBef>
              <a:buClr>
                <a:srgbClr val="005B99"/>
              </a:buClr>
            </a:pPr>
            <a:r>
              <a:rPr lang="en-US" dirty="0">
                <a:latin typeface="Times New Roman"/>
                <a:cs typeface="Arial"/>
              </a:rPr>
              <a:t>Using FAFSA on the Web, if student has FSA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Arial"/>
              </a:rPr>
              <a:t> </a:t>
            </a:r>
            <a:r>
              <a:rPr lang="en-US" dirty="0">
                <a:latin typeface="Times New Roman"/>
                <a:cs typeface="Arial"/>
              </a:rPr>
              <a:t>ID;</a:t>
            </a:r>
          </a:p>
          <a:p>
            <a:pPr marL="339725" indent="-339725">
              <a:spcBef>
                <a:spcPct val="35000"/>
              </a:spcBef>
              <a:buClr>
                <a:srgbClr val="005B99"/>
              </a:buClr>
            </a:pPr>
            <a:r>
              <a:rPr lang="en-US" dirty="0">
                <a:latin typeface="Times New Roman"/>
                <a:cs typeface="Arial"/>
              </a:rPr>
              <a:t>Updating paper SAR; or </a:t>
            </a:r>
            <a:endParaRPr lang="en-US" dirty="0">
              <a:latin typeface="Times New Roman"/>
              <a:cs typeface="Arial" panose="020B0604020202020204" pitchFamily="34" charset="0"/>
            </a:endParaRPr>
          </a:p>
          <a:p>
            <a:pPr marL="339725" indent="-339725">
              <a:spcBef>
                <a:spcPct val="35000"/>
              </a:spcBef>
              <a:buClr>
                <a:srgbClr val="005B99"/>
              </a:buClr>
            </a:pPr>
            <a:r>
              <a:rPr lang="en-US" dirty="0">
                <a:latin typeface="Times New Roman"/>
                <a:cs typeface="Arial"/>
              </a:rPr>
              <a:t>Submitting documentation to the Financial Assistance Office.</a:t>
            </a: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972" y="583866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712" y="1905000"/>
            <a:ext cx="6307139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Arial"/>
              </a:rPr>
              <a:t>Financial aid is any funding to help offset the cost of college, such as loans, scholarships, grants and work-study.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14" y="1155366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495DF-00D4-414C-9496-13592912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322"/>
            <a:ext cx="10515600" cy="46696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Calibri"/>
              </a:rPr>
              <a:t>Verification is the process to confirm information provided on FAFSA is accurate</a:t>
            </a:r>
          </a:p>
          <a:p>
            <a:r>
              <a:rPr lang="en-US" dirty="0">
                <a:latin typeface="Times New Roman"/>
                <a:cs typeface="Calibri"/>
              </a:rPr>
              <a:t>Approximately 33% of all completed FAFSAs will be selected for verification</a:t>
            </a:r>
          </a:p>
          <a:p>
            <a:r>
              <a:rPr lang="en-US" dirty="0">
                <a:latin typeface="Times New Roman"/>
                <a:cs typeface="Calibri"/>
              </a:rPr>
              <a:t>Verification will be noted on your electronic Financial Aid Offer</a:t>
            </a:r>
          </a:p>
          <a:p>
            <a:r>
              <a:rPr lang="en-US" dirty="0">
                <a:latin typeface="Times New Roman"/>
                <a:cs typeface="Calibri"/>
              </a:rPr>
              <a:t>Failure to complete verification may result in the loss of federal aid</a:t>
            </a:r>
          </a:p>
          <a:p>
            <a:r>
              <a:rPr lang="en-US" dirty="0">
                <a:latin typeface="Times New Roman"/>
                <a:cs typeface="Calibri"/>
              </a:rPr>
              <a:t>Contact the Financial Assistance Office with questions-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3241B-AA79-4816-823E-A9A71A84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/>
                <a:cs typeface="Calibri Light"/>
              </a:rPr>
              <a:t>FAFSA Verification</a:t>
            </a:r>
            <a:endParaRPr lang="en-US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2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321" y="51815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Know Your State Grant Deadlines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1529316" y="1843715"/>
            <a:ext cx="906876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Times New Roman"/>
                <a:cs typeface="Calibri"/>
              </a:rPr>
              <a:t>Delaware State- deadline for application March 15</a:t>
            </a:r>
          </a:p>
          <a:p>
            <a:pPr lvl="1">
              <a:buClr>
                <a:srgbClr val="005B99"/>
              </a:buClr>
            </a:pPr>
            <a:r>
              <a:rPr lang="en-US" dirty="0">
                <a:latin typeface="Times New Roman"/>
                <a:ea typeface="+mn-lt"/>
                <a:cs typeface="+mn-lt"/>
                <a:hlinkClick r:id="rId3"/>
              </a:rPr>
              <a:t>https://www.doe.k12.de.us/Page/996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</a:p>
          <a:p>
            <a:pPr lvl="1">
              <a:buClr>
                <a:srgbClr val="005B99"/>
              </a:buClr>
            </a:pPr>
            <a:r>
              <a:rPr lang="en-US" dirty="0">
                <a:latin typeface="Times New Roman"/>
                <a:ea typeface="+mn-lt"/>
                <a:cs typeface="+mn-lt"/>
              </a:rPr>
              <a:t>800-292-7935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Times New Roman"/>
                <a:ea typeface="+mn-lt"/>
                <a:cs typeface="+mn-lt"/>
              </a:rPr>
              <a:t>Pennsylvania State – deadline for application May 1</a:t>
            </a:r>
          </a:p>
          <a:p>
            <a:pPr lvl="1">
              <a:buClr>
                <a:srgbClr val="005B99"/>
              </a:buClr>
            </a:pPr>
            <a:r>
              <a:rPr lang="en-US" dirty="0">
                <a:latin typeface="Times New Roman"/>
                <a:ea typeface="+mn-lt"/>
                <a:cs typeface="+mn-lt"/>
                <a:hlinkClick r:id="rId4"/>
              </a:rPr>
              <a:t>www.pheaa.org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</a:p>
          <a:p>
            <a:pPr lvl="1">
              <a:buClr>
                <a:srgbClr val="005B99"/>
              </a:buClr>
            </a:pPr>
            <a:r>
              <a:rPr lang="en-US" dirty="0">
                <a:latin typeface="Times New Roman"/>
                <a:ea typeface="+mn-lt"/>
                <a:cs typeface="+mn-lt"/>
              </a:rPr>
              <a:t>800-692-7392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1BE468-F74B-4D83-86E0-0F60A1DE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410866"/>
            <a:ext cx="9936866" cy="47660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Calibri"/>
              </a:rPr>
              <a:t>Subsidized Federal Loan</a:t>
            </a:r>
          </a:p>
          <a:p>
            <a:pPr lvl="1"/>
            <a:r>
              <a:rPr lang="en-US" dirty="0">
                <a:latin typeface="Times New Roman"/>
                <a:cs typeface="Calibri"/>
              </a:rPr>
              <a:t>Need based- no interest accruing while student is enrolled half time</a:t>
            </a:r>
          </a:p>
          <a:p>
            <a:r>
              <a:rPr lang="en-US" dirty="0">
                <a:latin typeface="Times New Roman"/>
                <a:cs typeface="Calibri"/>
              </a:rPr>
              <a:t>Unsubsidized Federal Loan</a:t>
            </a:r>
          </a:p>
          <a:p>
            <a:pPr lvl="1"/>
            <a:r>
              <a:rPr lang="en-US" dirty="0">
                <a:latin typeface="Times New Roman"/>
                <a:cs typeface="Calibri"/>
              </a:rPr>
              <a:t>Interest is accruing from disbursement</a:t>
            </a:r>
          </a:p>
          <a:p>
            <a:r>
              <a:rPr lang="en-US" dirty="0">
                <a:latin typeface="Times New Roman"/>
                <a:cs typeface="Calibri"/>
              </a:rPr>
              <a:t>Parent Plus Federal Loan</a:t>
            </a:r>
          </a:p>
          <a:p>
            <a:pPr lvl="1"/>
            <a:r>
              <a:rPr lang="en-US" dirty="0">
                <a:latin typeface="Times New Roman"/>
                <a:cs typeface="Calibri"/>
              </a:rPr>
              <a:t>Parent unsubsidized loan-</a:t>
            </a:r>
          </a:p>
          <a:p>
            <a:r>
              <a:rPr lang="en-US" dirty="0">
                <a:latin typeface="Times New Roman"/>
                <a:cs typeface="Calibri"/>
              </a:rPr>
              <a:t>Graduate Plus Federal Loan</a:t>
            </a:r>
          </a:p>
          <a:p>
            <a:pPr lvl="1"/>
            <a:r>
              <a:rPr lang="en-US" dirty="0">
                <a:latin typeface="Times New Roman"/>
                <a:cs typeface="Calibri"/>
              </a:rPr>
              <a:t>Graduate unsubsidized loan- </a:t>
            </a:r>
          </a:p>
          <a:p>
            <a:r>
              <a:rPr lang="en-US" dirty="0">
                <a:latin typeface="Times New Roman"/>
                <a:cs typeface="Calibri"/>
              </a:rPr>
              <a:t>Private/Alternative Loans</a:t>
            </a:r>
          </a:p>
          <a:p>
            <a:pPr lvl="1"/>
            <a:r>
              <a:rPr lang="en-US" dirty="0">
                <a:latin typeface="Times New Roman"/>
                <a:cs typeface="Calibri"/>
              </a:rPr>
              <a:t>Lenders and interest rates vary</a:t>
            </a:r>
          </a:p>
          <a:p>
            <a:pPr marL="457200" lvl="1" indent="0">
              <a:buNone/>
            </a:pPr>
            <a:endParaRPr lang="en-US" dirty="0">
              <a:latin typeface="Times New Roman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189B2A-3ECE-4A52-B7ED-F78C8C86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/>
                <a:cs typeface="Calibri Light"/>
              </a:rPr>
              <a:t>Types of Loans</a:t>
            </a:r>
            <a:endParaRPr lang="en-US" dirty="0">
              <a:solidFill>
                <a:srgbClr val="0070C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764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2D8336-1987-4BB1-B5DB-7890BAE34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794" y="1420512"/>
            <a:ext cx="9416006" cy="4756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Calibri" panose="020F0502020204030204"/>
              </a:rPr>
              <a:t>Neumann University website</a:t>
            </a:r>
          </a:p>
          <a:p>
            <a:r>
              <a:rPr lang="en-US" dirty="0">
                <a:latin typeface="Times New Roman"/>
                <a:cs typeface="Calibri" panose="020F0502020204030204"/>
              </a:rPr>
              <a:t>Major search engines</a:t>
            </a:r>
          </a:p>
          <a:p>
            <a:pPr lvl="1"/>
            <a:r>
              <a:rPr lang="en-US" dirty="0">
                <a:latin typeface="Times New Roman"/>
                <a:cs typeface="Calibri" panose="020F0502020204030204"/>
              </a:rPr>
              <a:t>Scholarships.com</a:t>
            </a:r>
          </a:p>
          <a:p>
            <a:pPr lvl="1"/>
            <a:r>
              <a:rPr lang="en-US" dirty="0">
                <a:latin typeface="Times New Roman"/>
                <a:cs typeface="Calibri" panose="020F0502020204030204"/>
              </a:rPr>
              <a:t>Fastweb.com</a:t>
            </a:r>
          </a:p>
          <a:p>
            <a:pPr lvl="1"/>
            <a:r>
              <a:rPr lang="en-US" dirty="0">
                <a:latin typeface="Times New Roman"/>
                <a:cs typeface="Calibri" panose="020F0502020204030204"/>
              </a:rPr>
              <a:t>Collegeboard.org</a:t>
            </a:r>
          </a:p>
          <a:p>
            <a:pPr lvl="1"/>
            <a:r>
              <a:rPr lang="en-US" dirty="0">
                <a:latin typeface="Times New Roman"/>
                <a:cs typeface="Calibri" panose="020F0502020204030204"/>
              </a:rPr>
              <a:t>Sallie Mae</a:t>
            </a:r>
          </a:p>
          <a:p>
            <a:pPr lvl="1"/>
            <a:r>
              <a:rPr lang="en-US" dirty="0">
                <a:latin typeface="Times New Roman"/>
                <a:cs typeface="Calibri" panose="020F0502020204030204"/>
              </a:rPr>
              <a:t>Chegg</a:t>
            </a:r>
          </a:p>
          <a:p>
            <a:r>
              <a:rPr lang="en-US" dirty="0">
                <a:latin typeface="Times New Roman"/>
                <a:cs typeface="Calibri" panose="020F0502020204030204"/>
              </a:rPr>
              <a:t>Local Scholarships</a:t>
            </a:r>
          </a:p>
          <a:p>
            <a:pPr lvl="1"/>
            <a:r>
              <a:rPr lang="en-US" dirty="0">
                <a:latin typeface="Times New Roman"/>
                <a:cs typeface="Calibri" panose="020F0502020204030204"/>
              </a:rPr>
              <a:t>Check High School Guidance Office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Calibri" panose="020F0502020204030204"/>
              </a:rPr>
              <a:t>Start early, apply to many and follow all directions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2A731E-7EE2-433A-9FBC-F3000922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07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Calibri Light"/>
              </a:rPr>
              <a:t>Scholarship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158521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46E8-C1B7-41AC-AFFE-BB44CD40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83" y="465657"/>
            <a:ext cx="10515600" cy="47690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Verdana"/>
                <a:cs typeface="Verdana"/>
              </a:rPr>
              <a:t>Neumann University</a:t>
            </a:r>
            <a:br>
              <a:rPr lang="en-US" b="1" dirty="0">
                <a:latin typeface="Times New Roman"/>
                <a:ea typeface="Verdana"/>
                <a:cs typeface="Verdana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Verdana"/>
                <a:cs typeface="Verdana"/>
              </a:rPr>
              <a:t>Financial Assistance Office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Verdana"/>
                <a:cs typeface="Verdana"/>
              </a:rPr>
            </a:br>
            <a:br>
              <a:rPr lang="en-US" b="1" dirty="0">
                <a:latin typeface="Times New Roman"/>
                <a:ea typeface="Verdana"/>
                <a:cs typeface="Verdana"/>
              </a:rPr>
            </a:br>
            <a:br>
              <a:rPr lang="en-US" b="1" dirty="0">
                <a:latin typeface="Times New Roman"/>
                <a:ea typeface="Verdana"/>
                <a:cs typeface="Verdana"/>
              </a:rPr>
            </a:br>
            <a:r>
              <a:rPr lang="en-US" sz="2800">
                <a:latin typeface="Times New Roman"/>
                <a:ea typeface="+mj-lt"/>
                <a:cs typeface="+mj-lt"/>
              </a:rPr>
              <a:t>Contact our office with any questions or issues</a:t>
            </a:r>
            <a:br>
              <a:rPr lang="en-US" sz="2800" dirty="0">
                <a:latin typeface="Times New Roman"/>
                <a:ea typeface="+mj-lt"/>
                <a:cs typeface="+mj-lt"/>
              </a:rPr>
            </a:br>
            <a:r>
              <a:rPr lang="en-US" sz="2800">
                <a:latin typeface="Times New Roman"/>
                <a:ea typeface="+mj-lt"/>
                <a:cs typeface="+mj-lt"/>
              </a:rPr>
              <a:t>800-9-NEUMANN</a:t>
            </a:r>
            <a:br>
              <a:rPr lang="en-US" sz="2800" dirty="0">
                <a:latin typeface="Times New Roman"/>
                <a:ea typeface="+mj-lt"/>
                <a:cs typeface="+mj-lt"/>
              </a:rPr>
            </a:br>
            <a:r>
              <a:rPr lang="en-US" sz="2800">
                <a:latin typeface="Times New Roman"/>
                <a:ea typeface="+mj-lt"/>
                <a:cs typeface="+mj-lt"/>
              </a:rPr>
              <a:t>610-558-5521</a:t>
            </a:r>
            <a:br>
              <a:rPr lang="en-US" sz="2800" dirty="0">
                <a:latin typeface="Times New Roman"/>
                <a:ea typeface="+mj-lt"/>
                <a:cs typeface="+mj-lt"/>
              </a:rPr>
            </a:br>
            <a:r>
              <a:rPr lang="en-US" sz="2800">
                <a:latin typeface="Times New Roman"/>
                <a:ea typeface="+mj-lt"/>
                <a:cs typeface="+mj-lt"/>
                <a:hlinkClick r:id="rId2"/>
              </a:rPr>
              <a:t>finaid@neumann.edu</a:t>
            </a:r>
            <a:endParaRPr lang="en-US" sz="2800" b="1">
              <a:solidFill>
                <a:schemeClr val="accent1">
                  <a:lumMod val="75000"/>
                </a:schemeClr>
              </a:solidFill>
              <a:latin typeface="Times New Roman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5604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/>
          <p:nvPr/>
        </p:nvSpPr>
        <p:spPr>
          <a:xfrm>
            <a:off x="2075903" y="4918948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74" y="4918948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/>
          <p:nvPr/>
        </p:nvSpPr>
        <p:spPr>
          <a:xfrm>
            <a:off x="2075904" y="4051581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/>
          <p:nvPr/>
        </p:nvSpPr>
        <p:spPr>
          <a:xfrm>
            <a:off x="2083256" y="3166348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2083256" y="2251948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/>
          <p:nvPr/>
        </p:nvSpPr>
        <p:spPr>
          <a:xfrm>
            <a:off x="2112914" y="1320073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313780"/>
            <a:ext cx="8839200" cy="9054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dirty="0">
                <a:solidFill>
                  <a:srgbClr val="005B99"/>
                </a:solidFill>
                <a:latin typeface="Times New Roman"/>
                <a:ea typeface="Verdana"/>
                <a:cs typeface="Verdana"/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3174547" y="1440505"/>
            <a:ext cx="250280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cs typeface="Arial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3221634" y="2286000"/>
            <a:ext cx="257634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cs typeface="Arial"/>
              </a:rPr>
              <a:t>Room and 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3221634" y="3210580"/>
            <a:ext cx="297389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cs typeface="Arial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3236875" y="4124980"/>
            <a:ext cx="228479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cs typeface="Arial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3259734" y="4963180"/>
            <a:ext cx="65885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Times New Roman"/>
                <a:cs typeface="Arial"/>
              </a:rPr>
              <a:t>Miscellaneous personal expenses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071794" y="1620646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/>
                <a:ea typeface="Arial" charset="0"/>
                <a:cs typeface="Arial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6705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/>
                <a:ea typeface="Arial" charset="0"/>
                <a:cs typeface="Arial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6705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/>
                <a:ea typeface="Arial" charset="0"/>
                <a:cs typeface="Arial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Times New Roman"/>
                <a:ea typeface="Arial" charset="0"/>
                <a:cs typeface="Arial"/>
              </a:rPr>
              <a:t> </a:t>
            </a:r>
            <a:r>
              <a:rPr lang="en-US" sz="2000" i="1" dirty="0">
                <a:latin typeface="Times New Roman"/>
                <a:ea typeface="Arial" charset="0"/>
                <a:cs typeface="Arial"/>
              </a:rPr>
              <a:t>(for dependent students)</a:t>
            </a:r>
            <a:endParaRPr lang="en-US" sz="2400" i="1">
              <a:latin typeface="Times New Roman"/>
              <a:ea typeface="Arial" charset="0"/>
              <a:cs typeface="Arial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5791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770965" y="329609"/>
            <a:ext cx="10685929" cy="11430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dirty="0">
                <a:solidFill>
                  <a:srgbClr val="005B99"/>
                </a:solidFill>
                <a:latin typeface="Times New Roman"/>
                <a:ea typeface="Verdana"/>
                <a:cs typeface="Verdana"/>
              </a:rPr>
              <a:t>What is Expected Family Contribution (EFC)?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07795"/>
              </p:ext>
            </p:extLst>
          </p:nvPr>
        </p:nvGraphicFramePr>
        <p:xfrm>
          <a:off x="2209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/>
                          <a:ea typeface="Arial" charset="0"/>
                          <a:cs typeface="Arial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Times New Roman"/>
                          <a:ea typeface="Arial" charset="0"/>
                          <a:cs typeface="Arial"/>
                        </a:rPr>
                        <a:t>Cost of attendance (COA)</a:t>
                      </a:r>
                      <a:endParaRPr lang="en-US" sz="3600">
                        <a:effectLst/>
                        <a:latin typeface="Times New Roman"/>
                        <a:ea typeface="Arial" charset="0"/>
                        <a:cs typeface="Arial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Arial" charset="0"/>
                          <a:cs typeface="Arial"/>
                        </a:rPr>
                        <a:t>  – 	</a:t>
                      </a:r>
                      <a:r>
                        <a:rPr lang="en-US" sz="3200" u="none" dirty="0">
                          <a:effectLst/>
                          <a:latin typeface="Times New Roman"/>
                          <a:ea typeface="Arial" charset="0"/>
                          <a:cs typeface="Arial"/>
                        </a:rPr>
                        <a:t>Expected family contribution (EFC)</a:t>
                      </a:r>
                      <a:endParaRPr lang="en-US" sz="3600" u="none">
                        <a:effectLst/>
                        <a:latin typeface="Times New Roman"/>
                        <a:ea typeface="Arial" charset="0"/>
                        <a:cs typeface="Arial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Arial" charset="0"/>
                          <a:cs typeface="Arial"/>
                        </a:rPr>
                        <a:t>  =	Financial need</a:t>
                      </a:r>
                      <a:endParaRPr lang="en-US" sz="3600">
                        <a:effectLst/>
                        <a:latin typeface="Times New Roman"/>
                        <a:ea typeface="Arial" charset="0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2362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835889" y="676940"/>
            <a:ext cx="8839200" cy="9144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dirty="0">
                <a:solidFill>
                  <a:srgbClr val="005B99"/>
                </a:solidFill>
                <a:latin typeface="Times New Roman"/>
                <a:ea typeface="Verdana"/>
                <a:cs typeface="Verdana"/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29718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Times New Roman"/>
                <a:cs typeface="Arial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6477000" y="1981200"/>
            <a:ext cx="2667000" cy="3314700"/>
          </a:xfrm>
          <a:prstGeom prst="flowChartMagneticDisk">
            <a:avLst/>
          </a:prstGeom>
          <a:solidFill>
            <a:srgbClr val="0079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latin typeface="Times New Roman"/>
                <a:cs typeface="Arial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67" y="11036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Types of Financial Aid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/>
        </p:nvGraphicFramePr>
        <p:xfrm>
          <a:off x="2552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8267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3048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8896350" y="3343245"/>
            <a:ext cx="14859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Times New Roman"/>
                <a:cs typeface="Arial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Times New Roman"/>
                <a:cs typeface="Arial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72776266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4191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0606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51054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latin typeface="Times New Roman"/>
                <a:cs typeface="Arial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71628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latin typeface="Times New Roman"/>
                <a:cs typeface="Arial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67818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latin typeface="Times New Roman"/>
                <a:cs typeface="Arial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35814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latin typeface="Times New Roman"/>
                <a:cs typeface="Arial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30480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latin typeface="Times New Roman"/>
                <a:cs typeface="Arial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4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5B99"/>
                </a:solidFill>
                <a:latin typeface="Times New Roman"/>
                <a:cs typeface="Times New Roman"/>
              </a:rPr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/>
        </p:nvGraphicFramePr>
        <p:xfrm>
          <a:off x="1905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YouOrientationTemplateTest4  -  Read-Only" id="{4CF6D3CD-79E2-4DF1-B16D-970512A42957}" vid="{370706BC-5E61-4ADE-B0C2-F331C34F0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2D3D5706CE24084765CD6C621A5B6" ma:contentTypeVersion="13" ma:contentTypeDescription="Create a new document." ma:contentTypeScope="" ma:versionID="0442daa98494b78d6bd21497bb5f8d1a">
  <xsd:schema xmlns:xsd="http://www.w3.org/2001/XMLSchema" xmlns:xs="http://www.w3.org/2001/XMLSchema" xmlns:p="http://schemas.microsoft.com/office/2006/metadata/properties" xmlns:ns3="ca0edc61-41f4-45f9-a2ee-88e837d508db" xmlns:ns4="36167cc7-480d-43df-ad86-b48af219322c" targetNamespace="http://schemas.microsoft.com/office/2006/metadata/properties" ma:root="true" ma:fieldsID="7fc48a1cd16d4b85453c009be96ac726" ns3:_="" ns4:_="">
    <xsd:import namespace="ca0edc61-41f4-45f9-a2ee-88e837d508db"/>
    <xsd:import namespace="36167cc7-480d-43df-ad86-b48af21932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edc61-41f4-45f9-a2ee-88e837d50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67cc7-480d-43df-ad86-b48af2193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53610B-BAAE-4E63-B44C-B9214466C9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B4E8DF-105A-47F5-AB02-00048C088635}">
  <ds:schemaRefs>
    <ds:schemaRef ds:uri="http://purl.org/dc/dcmitype/"/>
    <ds:schemaRef ds:uri="ca0edc61-41f4-45f9-a2ee-88e837d508d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36167cc7-480d-43df-ad86-b48af21932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44B837-CFCF-4559-BAC1-F44D50AEB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edc61-41f4-45f9-a2ee-88e837d508db"/>
    <ds:schemaRef ds:uri="36167cc7-480d-43df-ad86-b48af2193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NUYouTemplate</Template>
  <TotalTime>154</TotalTime>
  <Words>874</Words>
  <Application>Microsoft Office PowerPoint</Application>
  <PresentationFormat>Widescreen</PresentationFormat>
  <Paragraphs>145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Office Theme</vt:lpstr>
      <vt:lpstr>What You  Need to Know  About Financial Aid  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Sources of Financial Aid</vt:lpstr>
      <vt:lpstr>Federal Student Aid Programs</vt:lpstr>
      <vt:lpstr>Free Application for Federal Student Aid (FAFSA®)</vt:lpstr>
      <vt:lpstr>Benefits of Using FOTW or myStudentAid</vt:lpstr>
      <vt:lpstr>FAFSA on the Web (FOTW)</vt:lpstr>
      <vt:lpstr>FAFSA on the Web (FOTW)</vt:lpstr>
      <vt:lpstr>myStudentAid Mobile App</vt:lpstr>
      <vt:lpstr>IRS Data Retrieval Tool (DRT) </vt:lpstr>
      <vt:lpstr>IRS Data Retrieval Tool</vt:lpstr>
      <vt:lpstr>FSA ID</vt:lpstr>
      <vt:lpstr>Common FAFSA Errors</vt:lpstr>
      <vt:lpstr>Making Corrections</vt:lpstr>
      <vt:lpstr>FAFSA Verification</vt:lpstr>
      <vt:lpstr>Know Your State Grant Deadlines</vt:lpstr>
      <vt:lpstr>Types of Loans</vt:lpstr>
      <vt:lpstr>Scholarship Opportunities</vt:lpstr>
      <vt:lpstr>Neumann University Financial Assistance Office   Contact our office with any questions or issues 800-9-NEUMANN 610-558-5521 finaid@neumann.edu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 Need to Know  About Financial Aid</dc:title>
  <dc:creator>Christine L Gibble</dc:creator>
  <cp:lastModifiedBy>Rachel Spina</cp:lastModifiedBy>
  <cp:revision>511</cp:revision>
  <dcterms:created xsi:type="dcterms:W3CDTF">2019-09-24T15:18:20Z</dcterms:created>
  <dcterms:modified xsi:type="dcterms:W3CDTF">2020-09-22T17:31:31Z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0x01010088A2D3D5706CE24084765CD6C621A5B6</vt:lpwstr>
  </property>
</Properties>
</file>